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wav" ContentType="audio/wav"/>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46" r:id="rId1"/>
  </p:sldMasterIdLst>
  <p:notesMasterIdLst>
    <p:notesMasterId r:id="rId29"/>
  </p:notesMasterIdLst>
  <p:sldIdLst>
    <p:sldId id="256" r:id="rId2"/>
    <p:sldId id="257" r:id="rId3"/>
    <p:sldId id="258" r:id="rId4"/>
    <p:sldId id="259" r:id="rId5"/>
    <p:sldId id="260" r:id="rId6"/>
    <p:sldId id="261" r:id="rId7"/>
    <p:sldId id="282" r:id="rId8"/>
    <p:sldId id="283" r:id="rId9"/>
    <p:sldId id="264" r:id="rId10"/>
    <p:sldId id="276" r:id="rId11"/>
    <p:sldId id="265" r:id="rId12"/>
    <p:sldId id="277" r:id="rId13"/>
    <p:sldId id="266" r:id="rId14"/>
    <p:sldId id="278" r:id="rId15"/>
    <p:sldId id="267" r:id="rId16"/>
    <p:sldId id="279" r:id="rId17"/>
    <p:sldId id="268" r:id="rId18"/>
    <p:sldId id="280" r:id="rId19"/>
    <p:sldId id="269" r:id="rId20"/>
    <p:sldId id="281" r:id="rId21"/>
    <p:sldId id="270" r:id="rId22"/>
    <p:sldId id="271" r:id="rId23"/>
    <p:sldId id="272" r:id="rId24"/>
    <p:sldId id="273" r:id="rId25"/>
    <p:sldId id="274" r:id="rId26"/>
    <p:sldId id="284" r:id="rId27"/>
    <p:sldId id="275" r:id="rId28"/>
  </p:sldIdLst>
  <p:sldSz cx="12192000" cy="9144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6835" autoAdjust="0"/>
    <p:restoredTop sz="94888" autoAdjust="0"/>
  </p:normalViewPr>
  <p:slideViewPr>
    <p:cSldViewPr snapToGrid="0">
      <p:cViewPr varScale="1">
        <p:scale>
          <a:sx n="67" d="100"/>
          <a:sy n="67" d="100"/>
        </p:scale>
        <p:origin x="-2432" y="-104"/>
      </p:cViewPr>
      <p:guideLst>
        <p:guide orient="horz" pos="288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p:scale>
          <a:sx n="152" d="100"/>
          <a:sy n="152" d="100"/>
        </p:scale>
        <p:origin x="-2080" y="82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E727C7-A173-8A4D-AA12-3A848C971FAB}" type="datetimeFigureOut">
              <a:rPr lang="en-US" smtClean="0"/>
              <a:t>10/27/19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EFDC82-CF87-4047-AA68-C0675AF0CBD6}" type="slidenum">
              <a:rPr lang="en-US" smtClean="0"/>
              <a:t>‹#›</a:t>
            </a:fld>
            <a:endParaRPr lang="en-US"/>
          </a:p>
        </p:txBody>
      </p:sp>
    </p:spTree>
    <p:extLst>
      <p:ext uri="{BB962C8B-B14F-4D97-AF65-F5344CB8AC3E}">
        <p14:creationId xmlns:p14="http://schemas.microsoft.com/office/powerpoint/2010/main" val="130667924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Greetings I am Judith Scott and Welcome to this</a:t>
            </a:r>
            <a:r>
              <a:rPr lang="en-US" sz="1200" baseline="0" dirty="0" smtClean="0"/>
              <a:t> Presentation of  the </a:t>
            </a:r>
            <a:r>
              <a:rPr lang="en-US" sz="1200" dirty="0" smtClean="0"/>
              <a:t>Instructional Design </a:t>
            </a:r>
            <a:r>
              <a:rPr lang="en-US" sz="1200" dirty="0"/>
              <a:t>S</a:t>
            </a:r>
            <a:r>
              <a:rPr lang="en-US" sz="1200" dirty="0" smtClean="0"/>
              <a:t>tory Board for the course -- Business Writing. This presentation will cover the design and development of a Business Writing course for working professionals. </a:t>
            </a:r>
            <a:endParaRPr lang="en-US" sz="1200" dirty="0"/>
          </a:p>
        </p:txBody>
      </p:sp>
      <p:sp>
        <p:nvSpPr>
          <p:cNvPr id="4" name="Slide Number Placeholder 3"/>
          <p:cNvSpPr>
            <a:spLocks noGrp="1"/>
          </p:cNvSpPr>
          <p:nvPr>
            <p:ph type="sldNum" sz="quarter" idx="10"/>
          </p:nvPr>
        </p:nvSpPr>
        <p:spPr/>
        <p:txBody>
          <a:bodyPr/>
          <a:lstStyle/>
          <a:p>
            <a:fld id="{4BEFDC82-CF87-4047-AA68-C0675AF0CBD6}" type="slidenum">
              <a:rPr lang="en-US" smtClean="0"/>
              <a:t>1</a:t>
            </a:fld>
            <a:endParaRPr lang="en-US"/>
          </a:p>
        </p:txBody>
      </p:sp>
    </p:spTree>
    <p:extLst>
      <p:ext uri="{BB962C8B-B14F-4D97-AF65-F5344CB8AC3E}">
        <p14:creationId xmlns:p14="http://schemas.microsoft.com/office/powerpoint/2010/main" val="4292140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Today will we cover the course overview, goals learning objective</a:t>
            </a:r>
            <a:r>
              <a:rPr lang="en-US" baseline="0" dirty="0" smtClean="0"/>
              <a:t>s and course design</a:t>
            </a:r>
            <a:r>
              <a:rPr lang="en-US" dirty="0" smtClean="0"/>
              <a:t> for the course. We will also review each module of the course and the course rubric. </a:t>
            </a:r>
            <a:endParaRPr lang="en-US" dirty="0"/>
          </a:p>
        </p:txBody>
      </p:sp>
      <p:sp>
        <p:nvSpPr>
          <p:cNvPr id="4" name="Slide Number Placeholder 3"/>
          <p:cNvSpPr>
            <a:spLocks noGrp="1"/>
          </p:cNvSpPr>
          <p:nvPr>
            <p:ph type="sldNum" sz="quarter" idx="10"/>
          </p:nvPr>
        </p:nvSpPr>
        <p:spPr/>
        <p:txBody>
          <a:bodyPr/>
          <a:lstStyle/>
          <a:p>
            <a:fld id="{4BEFDC82-CF87-4047-AA68-C0675AF0CBD6}" type="slidenum">
              <a:rPr lang="en-US" smtClean="0"/>
              <a:t>2</a:t>
            </a:fld>
            <a:endParaRPr lang="en-US"/>
          </a:p>
        </p:txBody>
      </p:sp>
    </p:spTree>
    <p:extLst>
      <p:ext uri="{BB962C8B-B14F-4D97-AF65-F5344CB8AC3E}">
        <p14:creationId xmlns:p14="http://schemas.microsoft.com/office/powerpoint/2010/main" val="165606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Business Writing is designed for employees who are proficient in the basics of writing but may need a refresher in grammar and mechanics. Students will also learn to use pre-writing techniques so that their writing has clarity and conciseness while meeting the needs of the directorate. Through interactive activities and discussions, participants will learn how to create a unique writing style for various types of business correspondence. They will also practice writing techniques and apply them to writing emails, memos, reports and proposals. Students will also learn to self-edit their material as how to constructively accept feedback from others. </a:t>
            </a:r>
            <a:endParaRPr lang="en-US" dirty="0"/>
          </a:p>
        </p:txBody>
      </p:sp>
      <p:sp>
        <p:nvSpPr>
          <p:cNvPr id="4" name="Slide Number Placeholder 3"/>
          <p:cNvSpPr>
            <a:spLocks noGrp="1"/>
          </p:cNvSpPr>
          <p:nvPr>
            <p:ph type="sldNum" sz="quarter" idx="10"/>
          </p:nvPr>
        </p:nvSpPr>
        <p:spPr/>
        <p:txBody>
          <a:bodyPr/>
          <a:lstStyle/>
          <a:p>
            <a:fld id="{4BEFDC82-CF87-4047-AA68-C0675AF0CBD6}" type="slidenum">
              <a:rPr lang="en-US" smtClean="0"/>
              <a:t>3</a:t>
            </a:fld>
            <a:endParaRPr lang="en-US"/>
          </a:p>
        </p:txBody>
      </p:sp>
    </p:spTree>
    <p:extLst>
      <p:ext uri="{BB962C8B-B14F-4D97-AF65-F5344CB8AC3E}">
        <p14:creationId xmlns:p14="http://schemas.microsoft.com/office/powerpoint/2010/main" val="2279370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objectives are simple.</a:t>
            </a:r>
            <a:r>
              <a:rPr lang="en-US" baseline="0" dirty="0" smtClean="0"/>
              <a:t> The course will build the knowledge and skills participants need to confidently communicate to various audiences in an effective and, when appropriate, influential way. It is designed for people who are proficient in the basics of writing, including grammar and mechanics. Even though we will review these topics.</a:t>
            </a:r>
          </a:p>
          <a:p>
            <a:endParaRPr lang="en-US" dirty="0"/>
          </a:p>
          <a:p>
            <a:r>
              <a:rPr lang="en-US" dirty="0" smtClean="0"/>
              <a:t>Participants will learn to use pre-writing techniques that give their writing clarity and conciseness while meeting the needs of the audience.</a:t>
            </a:r>
          </a:p>
          <a:p>
            <a:endParaRPr lang="en-US" dirty="0"/>
          </a:p>
          <a:p>
            <a:r>
              <a:rPr lang="en-US" dirty="0" smtClean="0"/>
              <a:t>Through interactive activities and discussions, participants identify how to create a unique writing style for various types of business correspondence. </a:t>
            </a:r>
          </a:p>
          <a:p>
            <a:endParaRPr lang="en-US" dirty="0"/>
          </a:p>
          <a:p>
            <a:r>
              <a:rPr lang="en-US" dirty="0" smtClean="0"/>
              <a:t>Participants also learn best practices for self-editing their work as well as seeking feedback from others to ensure effectiveness.</a:t>
            </a:r>
            <a:endParaRPr lang="en-US" dirty="0"/>
          </a:p>
        </p:txBody>
      </p:sp>
      <p:sp>
        <p:nvSpPr>
          <p:cNvPr id="4" name="Slide Number Placeholder 3"/>
          <p:cNvSpPr>
            <a:spLocks noGrp="1"/>
          </p:cNvSpPr>
          <p:nvPr>
            <p:ph type="sldNum" sz="quarter" idx="10"/>
          </p:nvPr>
        </p:nvSpPr>
        <p:spPr/>
        <p:txBody>
          <a:bodyPr/>
          <a:lstStyle/>
          <a:p>
            <a:fld id="{4BEFDC82-CF87-4047-AA68-C0675AF0CBD6}" type="slidenum">
              <a:rPr lang="en-US" smtClean="0"/>
              <a:t>5</a:t>
            </a:fld>
            <a:endParaRPr lang="en-US"/>
          </a:p>
        </p:txBody>
      </p:sp>
    </p:spTree>
    <p:extLst>
      <p:ext uri="{BB962C8B-B14F-4D97-AF65-F5344CB8AC3E}">
        <p14:creationId xmlns:p14="http://schemas.microsoft.com/office/powerpoint/2010/main" val="1783829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course will we</a:t>
            </a:r>
            <a:r>
              <a:rPr lang="en-US" baseline="0" dirty="0" smtClean="0"/>
              <a:t> taught to participant </a:t>
            </a:r>
            <a:r>
              <a:rPr lang="en-US" dirty="0" smtClean="0"/>
              <a:t>synchronously and asynchronously </a:t>
            </a:r>
            <a:r>
              <a:rPr lang="en-US" baseline="0" dirty="0" smtClean="0"/>
              <a:t>via webinar and through the agency LMS PALMS.</a:t>
            </a:r>
            <a:endParaRPr lang="en-US" dirty="0"/>
          </a:p>
        </p:txBody>
      </p:sp>
      <p:sp>
        <p:nvSpPr>
          <p:cNvPr id="4" name="Slide Number Placeholder 3"/>
          <p:cNvSpPr>
            <a:spLocks noGrp="1"/>
          </p:cNvSpPr>
          <p:nvPr>
            <p:ph type="sldNum" sz="quarter" idx="10"/>
          </p:nvPr>
        </p:nvSpPr>
        <p:spPr/>
        <p:txBody>
          <a:bodyPr/>
          <a:lstStyle/>
          <a:p>
            <a:fld id="{4BEFDC82-CF87-4047-AA68-C0675AF0CBD6}" type="slidenum">
              <a:rPr lang="en-US" smtClean="0"/>
              <a:t>6</a:t>
            </a:fld>
            <a:endParaRPr lang="en-US"/>
          </a:p>
        </p:txBody>
      </p:sp>
    </p:spTree>
    <p:extLst>
      <p:ext uri="{BB962C8B-B14F-4D97-AF65-F5344CB8AC3E}">
        <p14:creationId xmlns:p14="http://schemas.microsoft.com/office/powerpoint/2010/main" val="2024849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course</a:t>
            </a:r>
            <a:r>
              <a:rPr lang="en-US" baseline="0" dirty="0" smtClean="0"/>
              <a:t> is developed based on Robert Gagne’s 9 event of learning. We are confident that adhering to the 9 events will aid us in developing a fully formed course. </a:t>
            </a:r>
            <a:endParaRPr lang="en-US" dirty="0"/>
          </a:p>
        </p:txBody>
      </p:sp>
      <p:sp>
        <p:nvSpPr>
          <p:cNvPr id="4" name="Slide Number Placeholder 3"/>
          <p:cNvSpPr>
            <a:spLocks noGrp="1"/>
          </p:cNvSpPr>
          <p:nvPr>
            <p:ph type="sldNum" sz="quarter" idx="10"/>
          </p:nvPr>
        </p:nvSpPr>
        <p:spPr/>
        <p:txBody>
          <a:bodyPr/>
          <a:lstStyle/>
          <a:p>
            <a:fld id="{4BEFDC82-CF87-4047-AA68-C0675AF0CBD6}" type="slidenum">
              <a:rPr lang="en-US" smtClean="0"/>
              <a:t>7</a:t>
            </a:fld>
            <a:endParaRPr lang="en-US"/>
          </a:p>
        </p:txBody>
      </p:sp>
    </p:spTree>
    <p:extLst>
      <p:ext uri="{BB962C8B-B14F-4D97-AF65-F5344CB8AC3E}">
        <p14:creationId xmlns:p14="http://schemas.microsoft.com/office/powerpoint/2010/main" val="319807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module</a:t>
            </a:r>
            <a:r>
              <a:rPr lang="en-US" baseline="0" dirty="0" smtClean="0"/>
              <a:t> has a brief </a:t>
            </a:r>
            <a:r>
              <a:rPr lang="en-US" baseline="0" smtClean="0"/>
              <a:t>sample exercise the </a:t>
            </a:r>
            <a:r>
              <a:rPr lang="en-US" baseline="0" dirty="0" smtClean="0"/>
              <a:t>first one is shown here. </a:t>
            </a:r>
            <a:endParaRPr lang="en-US" dirty="0"/>
          </a:p>
        </p:txBody>
      </p:sp>
      <p:sp>
        <p:nvSpPr>
          <p:cNvPr id="4" name="Slide Number Placeholder 3"/>
          <p:cNvSpPr>
            <a:spLocks noGrp="1"/>
          </p:cNvSpPr>
          <p:nvPr>
            <p:ph type="sldNum" sz="quarter" idx="10"/>
          </p:nvPr>
        </p:nvSpPr>
        <p:spPr/>
        <p:txBody>
          <a:bodyPr/>
          <a:lstStyle/>
          <a:p>
            <a:fld id="{4BEFDC82-CF87-4047-AA68-C0675AF0CBD6}" type="slidenum">
              <a:rPr lang="en-US" smtClean="0"/>
              <a:t>9</a:t>
            </a:fld>
            <a:endParaRPr lang="en-US"/>
          </a:p>
        </p:txBody>
      </p:sp>
    </p:spTree>
    <p:extLst>
      <p:ext uri="{BB962C8B-B14F-4D97-AF65-F5344CB8AC3E}">
        <p14:creationId xmlns:p14="http://schemas.microsoft.com/office/powerpoint/2010/main" val="4206951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created a course rubri</a:t>
            </a:r>
            <a:r>
              <a:rPr lang="en-US" baseline="0" dirty="0" smtClean="0"/>
              <a:t>c to ensure the learning objectives are met. </a:t>
            </a:r>
            <a:endParaRPr lang="en-US" dirty="0"/>
          </a:p>
        </p:txBody>
      </p:sp>
      <p:sp>
        <p:nvSpPr>
          <p:cNvPr id="4" name="Slide Number Placeholder 3"/>
          <p:cNvSpPr>
            <a:spLocks noGrp="1"/>
          </p:cNvSpPr>
          <p:nvPr>
            <p:ph type="sldNum" sz="quarter" idx="10"/>
          </p:nvPr>
        </p:nvSpPr>
        <p:spPr/>
        <p:txBody>
          <a:bodyPr/>
          <a:lstStyle/>
          <a:p>
            <a:fld id="{4BEFDC82-CF87-4047-AA68-C0675AF0CBD6}" type="slidenum">
              <a:rPr lang="en-US" smtClean="0"/>
              <a:t>21</a:t>
            </a:fld>
            <a:endParaRPr lang="en-US"/>
          </a:p>
        </p:txBody>
      </p:sp>
    </p:spTree>
    <p:extLst>
      <p:ext uri="{BB962C8B-B14F-4D97-AF65-F5344CB8AC3E}">
        <p14:creationId xmlns:p14="http://schemas.microsoft.com/office/powerpoint/2010/main" val="913379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course was requested by the Associate Director. The class begins with covering the mechanics of writing:  grammar, punctuation and word usage for two months. After that, the class will cover organization, outlining and writing various business documents. The first iteration of the course will function as a pilot and will have 20 students participating nationwide. After the pilot is evaluated using the Kirkpatrick Model, changes will be implemented to incorporate the feedback gathered during the evaluation process.  The full course, when formally rolled out, will run for a full year beginning FY-20-FY-21. The remaining time in FY-19 will be used to launch the pilot. </a:t>
            </a:r>
          </a:p>
          <a:p>
            <a:endParaRPr lang="en-US" dirty="0"/>
          </a:p>
        </p:txBody>
      </p:sp>
      <p:sp>
        <p:nvSpPr>
          <p:cNvPr id="4" name="Slide Number Placeholder 3"/>
          <p:cNvSpPr>
            <a:spLocks noGrp="1"/>
          </p:cNvSpPr>
          <p:nvPr>
            <p:ph type="sldNum" sz="quarter" idx="10"/>
          </p:nvPr>
        </p:nvSpPr>
        <p:spPr/>
        <p:txBody>
          <a:bodyPr/>
          <a:lstStyle/>
          <a:p>
            <a:fld id="{4BEFDC82-CF87-4047-AA68-C0675AF0CBD6}" type="slidenum">
              <a:rPr lang="en-US" smtClean="0"/>
              <a:t>25</a:t>
            </a:fld>
            <a:endParaRPr lang="en-US"/>
          </a:p>
        </p:txBody>
      </p:sp>
    </p:spTree>
    <p:extLst>
      <p:ext uri="{BB962C8B-B14F-4D97-AF65-F5344CB8AC3E}">
        <p14:creationId xmlns:p14="http://schemas.microsoft.com/office/powerpoint/2010/main" val="175970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2" y="2745349"/>
            <a:ext cx="12195668" cy="2438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888488"/>
            <a:ext cx="11471565" cy="2319129"/>
          </a:xfrm>
        </p:spPr>
        <p:txBody>
          <a:bodyPr tIns="45720" bIns="45720" anchor="ctr">
            <a:normAutofit/>
          </a:bodyPr>
          <a:lstStyle>
            <a:lvl1pPr algn="ctr">
              <a:lnSpc>
                <a:spcPct val="80000"/>
              </a:lnSpc>
              <a:defRPr sz="8000" spc="0" baseline="0"/>
            </a:lvl1pPr>
          </a:lstStyle>
          <a:p>
            <a:r>
              <a:rPr lang="en-US" smtClean="0"/>
              <a:t>Click to edit Master title style</a:t>
            </a:r>
            <a:endParaRPr lang="en-US" dirty="0"/>
          </a:p>
        </p:txBody>
      </p:sp>
      <p:sp>
        <p:nvSpPr>
          <p:cNvPr id="3" name="Subtitle 2"/>
          <p:cNvSpPr>
            <a:spLocks noGrp="1"/>
          </p:cNvSpPr>
          <p:nvPr>
            <p:ph type="subTitle" idx="1"/>
          </p:nvPr>
        </p:nvSpPr>
        <p:spPr>
          <a:xfrm>
            <a:off x="1524000" y="5293754"/>
            <a:ext cx="9144000" cy="1745673"/>
          </a:xfrm>
        </p:spPr>
        <p:txBody>
          <a:bodyPr>
            <a:normAutofit/>
          </a:bodyPr>
          <a:lstStyle>
            <a:lvl1pPr marL="0" indent="0" algn="ctr">
              <a:buNone/>
              <a:defRPr sz="2667"/>
            </a:lvl1pPr>
            <a:lvl2pPr marL="609585" indent="0" algn="ctr">
              <a:buNone/>
              <a:defRPr sz="2667"/>
            </a:lvl2pPr>
            <a:lvl3pPr marL="1219170" indent="0" algn="ctr">
              <a:buNone/>
              <a:defRPr sz="2667"/>
            </a:lvl3pPr>
            <a:lvl4pPr marL="1828754" indent="0" algn="ctr">
              <a:buNone/>
              <a:defRPr sz="2667"/>
            </a:lvl4pPr>
            <a:lvl5pPr marL="2438339" indent="0" algn="ctr">
              <a:buNone/>
              <a:defRPr sz="2667"/>
            </a:lvl5pPr>
            <a:lvl6pPr marL="3047924" indent="0" algn="ctr">
              <a:buNone/>
              <a:defRPr sz="2667"/>
            </a:lvl6pPr>
            <a:lvl7pPr marL="3657509" indent="0" algn="ctr">
              <a:buNone/>
              <a:defRPr sz="2667"/>
            </a:lvl7pPr>
            <a:lvl8pPr marL="4267093" indent="0" algn="ctr">
              <a:buNone/>
              <a:defRPr sz="2667"/>
            </a:lvl8pPr>
            <a:lvl9pPr marL="4876678" indent="0" algn="ctr">
              <a:buNone/>
              <a:defRPr sz="2667"/>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6D3C2B8-CA47-42E2-B74D-E65CBE2AA07F}" type="datetimeFigureOut">
              <a:rPr lang="en-US" smtClean="0"/>
              <a:t>10/27/19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7F9295F-02C1-42C7-8533-6EE313D6B09E}" type="slidenum">
              <a:rPr lang="en-US" smtClean="0"/>
              <a:t>‹#›</a:t>
            </a:fld>
            <a:endParaRPr lang="en-US" dirty="0"/>
          </a:p>
        </p:txBody>
      </p:sp>
    </p:spTree>
    <p:extLst>
      <p:ext uri="{BB962C8B-B14F-4D97-AF65-F5344CB8AC3E}">
        <p14:creationId xmlns:p14="http://schemas.microsoft.com/office/powerpoint/2010/main" val="3342074462"/>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6D3C2B8-CA47-42E2-B74D-E65CBE2AA07F}" type="datetimeFigureOut">
              <a:rPr lang="en-US" smtClean="0"/>
              <a:t>10/27/19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7F9295F-02C1-42C7-8533-6EE313D6B09E}" type="slidenum">
              <a:rPr lang="en-US" smtClean="0"/>
              <a:t>‹#›</a:t>
            </a:fld>
            <a:endParaRPr lang="en-US" dirty="0"/>
          </a:p>
        </p:txBody>
      </p:sp>
    </p:spTree>
    <p:extLst>
      <p:ext uri="{BB962C8B-B14F-4D97-AF65-F5344CB8AC3E}">
        <p14:creationId xmlns:p14="http://schemas.microsoft.com/office/powerpoint/2010/main" val="500649173"/>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2" y="2745349"/>
            <a:ext cx="12195668" cy="2438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945172"/>
            <a:ext cx="10515600" cy="2235200"/>
          </a:xfrm>
        </p:spPr>
        <p:txBody>
          <a:bodyPr anchor="ctr">
            <a:noAutofit/>
          </a:bodyPr>
          <a:lstStyle>
            <a:lvl1pPr algn="ctr">
              <a:lnSpc>
                <a:spcPct val="80000"/>
              </a:lnSpc>
              <a:defRPr sz="8000" b="0" spc="0" baseline="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33191" y="5312534"/>
            <a:ext cx="10515600" cy="1566185"/>
          </a:xfrm>
        </p:spPr>
        <p:txBody>
          <a:bodyPr anchor="t">
            <a:normAutofit/>
          </a:bodyPr>
          <a:lstStyle>
            <a:lvl1pPr marL="0" indent="0" algn="ctr">
              <a:buNone/>
              <a:defRPr sz="2667">
                <a:solidFill>
                  <a:schemeClr val="tx2"/>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06D3C2B8-CA47-42E2-B74D-E65CBE2AA07F}" type="datetimeFigureOut">
              <a:rPr lang="en-US" smtClean="0"/>
              <a:t>10/27/19</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C7F9295F-02C1-42C7-8533-6EE313D6B09E}" type="slidenum">
              <a:rPr lang="en-US" smtClean="0"/>
              <a:t>‹#›</a:t>
            </a:fld>
            <a:endParaRPr lang="en-US" dirty="0"/>
          </a:p>
        </p:txBody>
      </p:sp>
    </p:spTree>
    <p:extLst>
      <p:ext uri="{BB962C8B-B14F-4D97-AF65-F5344CB8AC3E}">
        <p14:creationId xmlns:p14="http://schemas.microsoft.com/office/powerpoint/2010/main" val="9804532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4396" y="2682240"/>
            <a:ext cx="4876800" cy="5608320"/>
          </a:xfrm>
        </p:spPr>
        <p:txBody>
          <a:bodyPr/>
          <a:lstStyle>
            <a:lvl1pPr>
              <a:defRPr sz="2933"/>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00800" y="2682240"/>
            <a:ext cx="4876800" cy="5608320"/>
          </a:xfrm>
        </p:spPr>
        <p:txBody>
          <a:bodyPr/>
          <a:lstStyle>
            <a:lvl1pPr>
              <a:defRPr sz="2933"/>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6D3C2B8-CA47-42E2-B74D-E65CBE2AA07F}" type="datetimeFigureOut">
              <a:rPr lang="en-US" smtClean="0"/>
              <a:t>10/27/19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7F9295F-02C1-42C7-8533-6EE313D6B09E}" type="slidenum">
              <a:rPr lang="en-US" smtClean="0"/>
              <a:t>‹#›</a:t>
            </a:fld>
            <a:endParaRPr lang="en-US" dirty="0"/>
          </a:p>
        </p:txBody>
      </p:sp>
    </p:spTree>
    <p:extLst>
      <p:ext uri="{BB962C8B-B14F-4D97-AF65-F5344CB8AC3E}">
        <p14:creationId xmlns:p14="http://schemas.microsoft.com/office/powerpoint/2010/main" val="3744848272"/>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0" y="2551293"/>
            <a:ext cx="4876800" cy="990792"/>
          </a:xfrm>
        </p:spPr>
        <p:txBody>
          <a:bodyPr anchor="ctr">
            <a:normAutofit/>
          </a:bodyPr>
          <a:lstStyle>
            <a:lvl1pPr marL="0" indent="0">
              <a:buNone/>
              <a:defRPr sz="2667"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smtClean="0"/>
              <a:t>Edit Master text styles</a:t>
            </a:r>
          </a:p>
        </p:txBody>
      </p:sp>
      <p:sp>
        <p:nvSpPr>
          <p:cNvPr id="4" name="Content Placeholder 3"/>
          <p:cNvSpPr>
            <a:spLocks noGrp="1"/>
          </p:cNvSpPr>
          <p:nvPr>
            <p:ph sz="half" idx="2"/>
          </p:nvPr>
        </p:nvSpPr>
        <p:spPr>
          <a:xfrm>
            <a:off x="914400" y="3542088"/>
            <a:ext cx="4876800" cy="4754880"/>
          </a:xfrm>
        </p:spPr>
        <p:txBody>
          <a:bodyPr/>
          <a:lstStyle>
            <a:lvl1pPr>
              <a:defRPr sz="2933"/>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571" y="2551293"/>
            <a:ext cx="4876800" cy="990792"/>
          </a:xfrm>
        </p:spPr>
        <p:txBody>
          <a:bodyPr anchor="ctr">
            <a:normAutofit/>
          </a:bodyPr>
          <a:lstStyle>
            <a:lvl1pPr marL="0" indent="0">
              <a:buNone/>
              <a:defRPr sz="2667"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smtClean="0"/>
              <a:t>Edit Master text styles</a:t>
            </a:r>
          </a:p>
        </p:txBody>
      </p:sp>
      <p:sp>
        <p:nvSpPr>
          <p:cNvPr id="6" name="Content Placeholder 5"/>
          <p:cNvSpPr>
            <a:spLocks noGrp="1"/>
          </p:cNvSpPr>
          <p:nvPr>
            <p:ph sz="quarter" idx="4"/>
          </p:nvPr>
        </p:nvSpPr>
        <p:spPr>
          <a:xfrm>
            <a:off x="6400571" y="3542085"/>
            <a:ext cx="4876800" cy="4754880"/>
          </a:xfrm>
        </p:spPr>
        <p:txBody>
          <a:bodyPr/>
          <a:lstStyle>
            <a:lvl1pPr>
              <a:defRPr sz="2933"/>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6D3C2B8-CA47-42E2-B74D-E65CBE2AA07F}" type="datetimeFigureOut">
              <a:rPr lang="en-US" smtClean="0"/>
              <a:t>10/27/19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7F9295F-02C1-42C7-8533-6EE313D6B09E}" type="slidenum">
              <a:rPr lang="en-US" smtClean="0"/>
              <a:t>‹#›</a:t>
            </a:fld>
            <a:endParaRPr lang="en-US" dirty="0"/>
          </a:p>
        </p:txBody>
      </p:sp>
    </p:spTree>
    <p:extLst>
      <p:ext uri="{BB962C8B-B14F-4D97-AF65-F5344CB8AC3E}">
        <p14:creationId xmlns:p14="http://schemas.microsoft.com/office/powerpoint/2010/main" val="3973899447"/>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6D3C2B8-CA47-42E2-B74D-E65CBE2AA07F}" type="datetimeFigureOut">
              <a:rPr lang="en-US" smtClean="0"/>
              <a:t>10/27/19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7F9295F-02C1-42C7-8533-6EE313D6B09E}" type="slidenum">
              <a:rPr lang="en-US" smtClean="0"/>
              <a:t>‹#›</a:t>
            </a:fld>
            <a:endParaRPr lang="en-US" dirty="0"/>
          </a:p>
        </p:txBody>
      </p:sp>
    </p:spTree>
    <p:extLst>
      <p:ext uri="{BB962C8B-B14F-4D97-AF65-F5344CB8AC3E}">
        <p14:creationId xmlns:p14="http://schemas.microsoft.com/office/powerpoint/2010/main" val="560312335"/>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D3C2B8-CA47-42E2-B74D-E65CBE2AA07F}" type="datetimeFigureOut">
              <a:rPr lang="en-US" smtClean="0"/>
              <a:t>10/27/19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7F9295F-02C1-42C7-8533-6EE313D6B09E}" type="slidenum">
              <a:rPr lang="en-US" smtClean="0"/>
              <a:t>‹#›</a:t>
            </a:fld>
            <a:endParaRPr lang="en-US" dirty="0"/>
          </a:p>
        </p:txBody>
      </p:sp>
    </p:spTree>
    <p:extLst>
      <p:ext uri="{BB962C8B-B14F-4D97-AF65-F5344CB8AC3E}">
        <p14:creationId xmlns:p14="http://schemas.microsoft.com/office/powerpoint/2010/main" val="3232310810"/>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914400" y="2865120"/>
            <a:ext cx="6096000" cy="5120640"/>
          </a:xfrm>
        </p:spPr>
        <p:txBody>
          <a:bodyPr/>
          <a:lstStyle>
            <a:lvl1pPr>
              <a:defRPr sz="2933"/>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856757" y="2863317"/>
            <a:ext cx="3413760" cy="4576425"/>
          </a:xfrm>
        </p:spPr>
        <p:txBody>
          <a:bodyPr>
            <a:normAutofit/>
          </a:bodyPr>
          <a:lstStyle>
            <a:lvl1pPr marL="0" indent="0">
              <a:lnSpc>
                <a:spcPct val="95000"/>
              </a:lnSpc>
              <a:buNone/>
              <a:defRPr sz="22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Edit Master text styles</a:t>
            </a:r>
          </a:p>
        </p:txBody>
      </p:sp>
      <p:sp>
        <p:nvSpPr>
          <p:cNvPr id="5" name="Date Placeholder 4"/>
          <p:cNvSpPr>
            <a:spLocks noGrp="1"/>
          </p:cNvSpPr>
          <p:nvPr>
            <p:ph type="dt" sz="half" idx="10"/>
          </p:nvPr>
        </p:nvSpPr>
        <p:spPr/>
        <p:txBody>
          <a:bodyPr/>
          <a:lstStyle/>
          <a:p>
            <a:fld id="{06D3C2B8-CA47-42E2-B74D-E65CBE2AA07F}" type="datetimeFigureOut">
              <a:rPr lang="en-US" smtClean="0"/>
              <a:t>10/27/19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7F9295F-02C1-42C7-8533-6EE313D6B09E}" type="slidenum">
              <a:rPr lang="en-US" smtClean="0"/>
              <a:t>‹#›</a:t>
            </a:fld>
            <a:endParaRPr lang="en-US" dirty="0"/>
          </a:p>
        </p:txBody>
      </p:sp>
    </p:spTree>
    <p:extLst>
      <p:ext uri="{BB962C8B-B14F-4D97-AF65-F5344CB8AC3E}">
        <p14:creationId xmlns:p14="http://schemas.microsoft.com/office/powerpoint/2010/main" val="1608678797"/>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4400" y="2948659"/>
            <a:ext cx="6339840" cy="5120640"/>
          </a:xfrm>
          <a:solidFill>
            <a:schemeClr val="tx2">
              <a:lumMod val="60000"/>
              <a:lumOff val="40000"/>
            </a:schemeClr>
          </a:solidFill>
        </p:spPr>
        <p:txBody>
          <a:bodyPr tIns="365760" anchor="t"/>
          <a:lstStyle>
            <a:lvl1pPr marL="0" indent="0" algn="ctr">
              <a:buNone/>
              <a:defRPr sz="4267">
                <a:solidFill>
                  <a:schemeClr val="tx1">
                    <a:lumMod val="50000"/>
                  </a:schemeClr>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smtClean="0"/>
              <a:t>Click icon to add picture</a:t>
            </a:r>
            <a:endParaRPr lang="en-US" dirty="0"/>
          </a:p>
        </p:txBody>
      </p:sp>
      <p:sp>
        <p:nvSpPr>
          <p:cNvPr id="4" name="Text Placeholder 3"/>
          <p:cNvSpPr>
            <a:spLocks noGrp="1"/>
          </p:cNvSpPr>
          <p:nvPr>
            <p:ph type="body" sz="half" idx="2"/>
          </p:nvPr>
        </p:nvSpPr>
        <p:spPr>
          <a:xfrm>
            <a:off x="7847135" y="2867495"/>
            <a:ext cx="3413760" cy="4572000"/>
          </a:xfrm>
        </p:spPr>
        <p:txBody>
          <a:bodyPr>
            <a:normAutofit/>
          </a:bodyPr>
          <a:lstStyle>
            <a:lvl1pPr marL="0" indent="0">
              <a:lnSpc>
                <a:spcPct val="95000"/>
              </a:lnSpc>
              <a:buNone/>
              <a:defRPr sz="22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Edit Master text styles</a:t>
            </a:r>
          </a:p>
        </p:txBody>
      </p:sp>
      <p:sp>
        <p:nvSpPr>
          <p:cNvPr id="5" name="Date Placeholder 4"/>
          <p:cNvSpPr>
            <a:spLocks noGrp="1"/>
          </p:cNvSpPr>
          <p:nvPr>
            <p:ph type="dt" sz="half" idx="10"/>
          </p:nvPr>
        </p:nvSpPr>
        <p:spPr/>
        <p:txBody>
          <a:bodyPr/>
          <a:lstStyle/>
          <a:p>
            <a:fld id="{06D3C2B8-CA47-42E2-B74D-E65CBE2AA07F}" type="datetimeFigureOut">
              <a:rPr lang="en-US" smtClean="0"/>
              <a:t>10/27/19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7F9295F-02C1-42C7-8533-6EE313D6B09E}" type="slidenum">
              <a:rPr lang="en-US" smtClean="0"/>
              <a:t>‹#›</a:t>
            </a:fld>
            <a:endParaRPr lang="en-US" dirty="0"/>
          </a:p>
        </p:txBody>
      </p:sp>
    </p:spTree>
    <p:extLst>
      <p:ext uri="{BB962C8B-B14F-4D97-AF65-F5344CB8AC3E}">
        <p14:creationId xmlns:p14="http://schemas.microsoft.com/office/powerpoint/2010/main" val="3521743481"/>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6D3C2B8-CA47-42E2-B74D-E65CBE2AA07F}" type="datetimeFigureOut">
              <a:rPr lang="en-US" smtClean="0"/>
              <a:t>10/27/19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7F9295F-02C1-42C7-8533-6EE313D6B09E}" type="slidenum">
              <a:rPr lang="en-US" smtClean="0"/>
              <a:t>‹#›</a:t>
            </a:fld>
            <a:endParaRPr lang="en-US" dirty="0"/>
          </a:p>
        </p:txBody>
      </p:sp>
    </p:spTree>
    <p:extLst>
      <p:ext uri="{BB962C8B-B14F-4D97-AF65-F5344CB8AC3E}">
        <p14:creationId xmlns:p14="http://schemas.microsoft.com/office/powerpoint/2010/main" val="2955439197"/>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914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5" y="812800"/>
            <a:ext cx="2402380" cy="7518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812800"/>
            <a:ext cx="7973291" cy="75184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1" y="8563808"/>
            <a:ext cx="2743196" cy="486833"/>
          </a:xfrm>
        </p:spPr>
        <p:txBody>
          <a:bodyPr/>
          <a:lstStyle/>
          <a:p>
            <a:fld id="{06D3C2B8-CA47-42E2-B74D-E65CBE2AA07F}" type="datetimeFigureOut">
              <a:rPr lang="en-US" smtClean="0"/>
              <a:t>10/27/19</a:t>
            </a:fld>
            <a:endParaRPr lang="en-US" dirty="0"/>
          </a:p>
        </p:txBody>
      </p:sp>
      <p:sp>
        <p:nvSpPr>
          <p:cNvPr id="5" name="Footer Placeholder 4"/>
          <p:cNvSpPr>
            <a:spLocks noGrp="1"/>
          </p:cNvSpPr>
          <p:nvPr>
            <p:ph type="ftr" sz="quarter" idx="11"/>
          </p:nvPr>
        </p:nvSpPr>
        <p:spPr>
          <a:xfrm>
            <a:off x="3776136" y="8563808"/>
            <a:ext cx="4279669" cy="486833"/>
          </a:xfrm>
        </p:spPr>
        <p:txBody>
          <a:bodyPr/>
          <a:lstStyle/>
          <a:p>
            <a:endParaRPr lang="en-US" dirty="0"/>
          </a:p>
        </p:txBody>
      </p:sp>
      <p:sp>
        <p:nvSpPr>
          <p:cNvPr id="6" name="Slide Number Placeholder 5"/>
          <p:cNvSpPr>
            <a:spLocks noGrp="1"/>
          </p:cNvSpPr>
          <p:nvPr>
            <p:ph type="sldNum" sz="quarter" idx="12"/>
          </p:nvPr>
        </p:nvSpPr>
        <p:spPr>
          <a:xfrm>
            <a:off x="8073050" y="8563808"/>
            <a:ext cx="879759" cy="486833"/>
          </a:xfrm>
        </p:spPr>
        <p:txBody>
          <a:bodyPr/>
          <a:lstStyle/>
          <a:p>
            <a:fld id="{C7F9295F-02C1-42C7-8533-6EE313D6B09E}" type="slidenum">
              <a:rPr lang="en-US" smtClean="0"/>
              <a:t>‹#›</a:t>
            </a:fld>
            <a:endParaRPr lang="en-US" dirty="0"/>
          </a:p>
        </p:txBody>
      </p:sp>
    </p:spTree>
    <p:extLst>
      <p:ext uri="{BB962C8B-B14F-4D97-AF65-F5344CB8AC3E}">
        <p14:creationId xmlns:p14="http://schemas.microsoft.com/office/powerpoint/2010/main" val="1657867158"/>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234813"/>
            <a:ext cx="12188952" cy="21945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13359" y="378901"/>
            <a:ext cx="10363200" cy="201168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359" y="2682240"/>
            <a:ext cx="10363200" cy="56083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08744" y="8563808"/>
            <a:ext cx="3460057" cy="486833"/>
          </a:xfrm>
          <a:prstGeom prst="rect">
            <a:avLst/>
          </a:prstGeom>
        </p:spPr>
        <p:txBody>
          <a:bodyPr vert="horz" lIns="91440" tIns="45720" rIns="45720" bIns="45720" rtlCol="0" anchor="ctr"/>
          <a:lstStyle>
            <a:lvl1pPr algn="l">
              <a:defRPr sz="1400">
                <a:solidFill>
                  <a:schemeClr val="tx1"/>
                </a:solidFill>
              </a:defRPr>
            </a:lvl1pPr>
          </a:lstStyle>
          <a:p>
            <a:fld id="{06D3C2B8-CA47-42E2-B74D-E65CBE2AA07F}" type="datetimeFigureOut">
              <a:rPr lang="en-US" smtClean="0"/>
              <a:t>10/27/19</a:t>
            </a:fld>
            <a:endParaRPr lang="en-US" dirty="0"/>
          </a:p>
        </p:txBody>
      </p:sp>
      <p:sp>
        <p:nvSpPr>
          <p:cNvPr id="5" name="Footer Placeholder 4"/>
          <p:cNvSpPr>
            <a:spLocks noGrp="1"/>
          </p:cNvSpPr>
          <p:nvPr>
            <p:ph type="ftr" sz="quarter" idx="3"/>
          </p:nvPr>
        </p:nvSpPr>
        <p:spPr>
          <a:xfrm>
            <a:off x="5588001" y="8563808"/>
            <a:ext cx="5414169" cy="486833"/>
          </a:xfrm>
          <a:prstGeom prst="rect">
            <a:avLst/>
          </a:prstGeom>
        </p:spPr>
        <p:txBody>
          <a:bodyPr vert="horz" lIns="91440" tIns="45720" rIns="91440" bIns="45720" rtlCol="0" anchor="ctr"/>
          <a:lstStyle>
            <a:lvl1pPr algn="r">
              <a:defRPr sz="1400">
                <a:solidFill>
                  <a:schemeClr val="tx1"/>
                </a:solidFill>
              </a:defRPr>
            </a:lvl1pPr>
          </a:lstStyle>
          <a:p>
            <a:endParaRPr lang="en-US" dirty="0"/>
          </a:p>
        </p:txBody>
      </p:sp>
      <p:sp>
        <p:nvSpPr>
          <p:cNvPr id="6" name="Slide Number Placeholder 5"/>
          <p:cNvSpPr>
            <a:spLocks noGrp="1"/>
          </p:cNvSpPr>
          <p:nvPr>
            <p:ph type="sldNum" sz="quarter" idx="4"/>
          </p:nvPr>
        </p:nvSpPr>
        <p:spPr>
          <a:xfrm>
            <a:off x="11020185" y="8563808"/>
            <a:ext cx="946264" cy="486833"/>
          </a:xfrm>
          <a:prstGeom prst="rect">
            <a:avLst/>
          </a:prstGeom>
        </p:spPr>
        <p:txBody>
          <a:bodyPr vert="horz" lIns="45720" tIns="45720" rIns="91440" bIns="45720" rtlCol="0" anchor="ctr"/>
          <a:lstStyle>
            <a:lvl1pPr algn="l">
              <a:defRPr sz="1600" b="0">
                <a:solidFill>
                  <a:schemeClr val="tx1"/>
                </a:solidFill>
              </a:defRPr>
            </a:lvl1pPr>
          </a:lstStyle>
          <a:p>
            <a:fld id="{C7F9295F-02C1-42C7-8533-6EE313D6B09E}" type="slidenum">
              <a:rPr lang="en-US" smtClean="0"/>
              <a:t>‹#›</a:t>
            </a:fld>
            <a:endParaRPr lang="en-US" dirty="0"/>
          </a:p>
        </p:txBody>
      </p:sp>
    </p:spTree>
    <p:extLst>
      <p:ext uri="{BB962C8B-B14F-4D97-AF65-F5344CB8AC3E}">
        <p14:creationId xmlns:p14="http://schemas.microsoft.com/office/powerpoint/2010/main" val="414153191"/>
      </p:ext>
    </p:extLst>
  </p:cSld>
  <p:clrMap bg1="dk1" tx1="lt1" bg2="dk2" tx2="lt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xStyles>
    <p:titleStyle>
      <a:lvl1pPr algn="l" defTabSz="1219170" rtl="0" eaLnBrk="1" latinLnBrk="0" hangingPunct="1">
        <a:lnSpc>
          <a:spcPct val="85000"/>
        </a:lnSpc>
        <a:spcBef>
          <a:spcPct val="0"/>
        </a:spcBef>
        <a:buNone/>
        <a:defRPr sz="5333" kern="1200" cap="all" baseline="0">
          <a:solidFill>
            <a:schemeClr val="bg2"/>
          </a:solidFill>
          <a:latin typeface="+mj-lt"/>
          <a:ea typeface="+mj-ea"/>
          <a:cs typeface="+mj-cs"/>
        </a:defRPr>
      </a:lvl1pPr>
    </p:titleStyle>
    <p:bodyStyle>
      <a:lvl1pPr marL="243834" indent="-243834" algn="l" defTabSz="1219170" rtl="0" eaLnBrk="1" latinLnBrk="0" hangingPunct="1">
        <a:lnSpc>
          <a:spcPct val="90000"/>
        </a:lnSpc>
        <a:spcBef>
          <a:spcPts val="1600"/>
        </a:spcBef>
        <a:spcAft>
          <a:spcPts val="267"/>
        </a:spcAft>
        <a:buClr>
          <a:schemeClr val="tx1"/>
        </a:buClr>
        <a:buFont typeface="Wingdings" pitchFamily="2" charset="2"/>
        <a:buChar char=""/>
        <a:defRPr sz="2933" kern="1200">
          <a:solidFill>
            <a:schemeClr val="tx1"/>
          </a:solidFill>
          <a:latin typeface="+mn-lt"/>
          <a:ea typeface="+mn-ea"/>
          <a:cs typeface="+mn-cs"/>
        </a:defRPr>
      </a:lvl1pPr>
      <a:lvl2pPr marL="548626" indent="-243834" algn="l" defTabSz="1219170" rtl="0" eaLnBrk="1" latinLnBrk="0" hangingPunct="1">
        <a:lnSpc>
          <a:spcPct val="90000"/>
        </a:lnSpc>
        <a:spcBef>
          <a:spcPts val="267"/>
        </a:spcBef>
        <a:spcAft>
          <a:spcPts val="533"/>
        </a:spcAft>
        <a:buClr>
          <a:schemeClr val="tx1"/>
        </a:buClr>
        <a:buFont typeface="Wingdings" pitchFamily="2" charset="2"/>
        <a:buChar char=""/>
        <a:defRPr sz="2667" kern="1200">
          <a:solidFill>
            <a:schemeClr val="tx1"/>
          </a:solidFill>
          <a:latin typeface="+mn-lt"/>
          <a:ea typeface="+mn-ea"/>
          <a:cs typeface="+mn-cs"/>
        </a:defRPr>
      </a:lvl2pPr>
      <a:lvl3pPr marL="853419" indent="-243834" algn="l" defTabSz="1219170" rtl="0" eaLnBrk="1" latinLnBrk="0" hangingPunct="1">
        <a:lnSpc>
          <a:spcPct val="90000"/>
        </a:lnSpc>
        <a:spcBef>
          <a:spcPts val="267"/>
        </a:spcBef>
        <a:spcAft>
          <a:spcPts val="533"/>
        </a:spcAft>
        <a:buClr>
          <a:schemeClr val="tx1"/>
        </a:buClr>
        <a:buFont typeface="Wingdings" pitchFamily="2" charset="2"/>
        <a:buChar char=""/>
        <a:defRPr sz="2400" kern="1200">
          <a:solidFill>
            <a:schemeClr val="tx1"/>
          </a:solidFill>
          <a:latin typeface="+mn-lt"/>
          <a:ea typeface="+mn-ea"/>
          <a:cs typeface="+mn-cs"/>
        </a:defRPr>
      </a:lvl3pPr>
      <a:lvl4pPr marL="1158211" indent="-243834" algn="l" defTabSz="1219170" rtl="0" eaLnBrk="1" latinLnBrk="0" hangingPunct="1">
        <a:lnSpc>
          <a:spcPct val="90000"/>
        </a:lnSpc>
        <a:spcBef>
          <a:spcPts val="267"/>
        </a:spcBef>
        <a:spcAft>
          <a:spcPts val="533"/>
        </a:spcAft>
        <a:buClr>
          <a:schemeClr val="tx1"/>
        </a:buClr>
        <a:buFont typeface="Wingdings" pitchFamily="2" charset="2"/>
        <a:buChar char=""/>
        <a:defRPr sz="2133" kern="1200">
          <a:solidFill>
            <a:schemeClr val="tx1"/>
          </a:solidFill>
          <a:latin typeface="+mn-lt"/>
          <a:ea typeface="+mn-ea"/>
          <a:cs typeface="+mn-cs"/>
        </a:defRPr>
      </a:lvl4pPr>
      <a:lvl5pPr marL="1463003" indent="-243834" algn="l" defTabSz="1219170" rtl="0" eaLnBrk="1" latinLnBrk="0" hangingPunct="1">
        <a:lnSpc>
          <a:spcPct val="90000"/>
        </a:lnSpc>
        <a:spcBef>
          <a:spcPts val="267"/>
        </a:spcBef>
        <a:spcAft>
          <a:spcPts val="533"/>
        </a:spcAft>
        <a:buClr>
          <a:schemeClr val="tx1"/>
        </a:buClr>
        <a:buFont typeface="Wingdings" pitchFamily="2" charset="2"/>
        <a:buChar char=""/>
        <a:defRPr sz="2133" kern="1200">
          <a:solidFill>
            <a:schemeClr val="tx1"/>
          </a:solidFill>
          <a:latin typeface="+mn-lt"/>
          <a:ea typeface="+mn-ea"/>
          <a:cs typeface="+mn-cs"/>
        </a:defRPr>
      </a:lvl5pPr>
      <a:lvl6pPr marL="1712757" indent="-304792" algn="l" defTabSz="1219170" rtl="0" eaLnBrk="1" latinLnBrk="0" hangingPunct="1">
        <a:lnSpc>
          <a:spcPct val="90000"/>
        </a:lnSpc>
        <a:spcBef>
          <a:spcPts val="267"/>
        </a:spcBef>
        <a:spcAft>
          <a:spcPts val="533"/>
        </a:spcAft>
        <a:buClr>
          <a:schemeClr val="tx1"/>
        </a:buClr>
        <a:buFont typeface="Wingdings" pitchFamily="2" charset="2"/>
        <a:buChar char=""/>
        <a:defRPr sz="2133" kern="1200">
          <a:solidFill>
            <a:schemeClr val="tx1"/>
          </a:solidFill>
          <a:latin typeface="+mn-lt"/>
          <a:ea typeface="+mn-ea"/>
          <a:cs typeface="+mn-cs"/>
        </a:defRPr>
      </a:lvl6pPr>
      <a:lvl7pPr marL="1962351" indent="-304792" algn="l" defTabSz="1219170" rtl="0" eaLnBrk="1" latinLnBrk="0" hangingPunct="1">
        <a:lnSpc>
          <a:spcPct val="90000"/>
        </a:lnSpc>
        <a:spcBef>
          <a:spcPts val="267"/>
        </a:spcBef>
        <a:spcAft>
          <a:spcPts val="533"/>
        </a:spcAft>
        <a:buClr>
          <a:schemeClr val="tx1"/>
        </a:buClr>
        <a:buFont typeface="Wingdings" pitchFamily="2" charset="2"/>
        <a:buChar char=""/>
        <a:defRPr sz="2133" kern="1200">
          <a:solidFill>
            <a:schemeClr val="tx1"/>
          </a:solidFill>
          <a:latin typeface="+mn-lt"/>
          <a:ea typeface="+mn-ea"/>
          <a:cs typeface="+mn-cs"/>
        </a:defRPr>
      </a:lvl7pPr>
      <a:lvl8pPr marL="2171946" indent="-304792" algn="l" defTabSz="1219170" rtl="0" eaLnBrk="1" latinLnBrk="0" hangingPunct="1">
        <a:lnSpc>
          <a:spcPct val="90000"/>
        </a:lnSpc>
        <a:spcBef>
          <a:spcPts val="267"/>
        </a:spcBef>
        <a:spcAft>
          <a:spcPts val="533"/>
        </a:spcAft>
        <a:buClr>
          <a:schemeClr val="tx1"/>
        </a:buClr>
        <a:buFont typeface="Wingdings" pitchFamily="2" charset="2"/>
        <a:buChar char=""/>
        <a:defRPr sz="2133" kern="1200">
          <a:solidFill>
            <a:schemeClr val="tx1"/>
          </a:solidFill>
          <a:latin typeface="+mn-lt"/>
          <a:ea typeface="+mn-ea"/>
          <a:cs typeface="+mn-cs"/>
        </a:defRPr>
      </a:lvl8pPr>
      <a:lvl9pPr marL="2408206" indent="-304792" algn="l" defTabSz="1219170" rtl="0" eaLnBrk="1" latinLnBrk="0" hangingPunct="1">
        <a:lnSpc>
          <a:spcPct val="90000"/>
        </a:lnSpc>
        <a:spcBef>
          <a:spcPts val="267"/>
        </a:spcBef>
        <a:spcAft>
          <a:spcPts val="533"/>
        </a:spcAft>
        <a:buClr>
          <a:schemeClr val="tx1"/>
        </a:buClr>
        <a:buFont typeface="Wingdings" pitchFamily="2" charset="2"/>
        <a:buChar char=""/>
        <a:defRPr sz="2133"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notesSlide" Target="../notesSlides/notesSlide1.xml"/><Relationship Id="rId5" Type="http://schemas.openxmlformats.org/officeDocument/2006/relationships/image" Target="../media/image2.png"/><Relationship Id="rId6" Type="http://schemas.openxmlformats.org/officeDocument/2006/relationships/image" Target="../media/image3.jpeg"/><Relationship Id="rId7" Type="http://schemas.openxmlformats.org/officeDocument/2006/relationships/image" Target="../media/image4.png"/><Relationship Id="rId1" Type="http://schemas.microsoft.com/office/2007/relationships/media" Target="../media/media1.wav"/><Relationship Id="rId2" Type="http://schemas.openxmlformats.org/officeDocument/2006/relationships/audio" Target="../media/media1.wav"/></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xml"/><Relationship Id="rId5" Type="http://schemas.openxmlformats.org/officeDocument/2006/relationships/image" Target="../media/image4.png"/><Relationship Id="rId1" Type="http://schemas.microsoft.com/office/2007/relationships/media" Target="../media/media2.wav"/><Relationship Id="rId2" Type="http://schemas.openxmlformats.org/officeDocument/2006/relationships/audio" Target="../media/media2.wav"/></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xml"/><Relationship Id="rId5" Type="http://schemas.openxmlformats.org/officeDocument/2006/relationships/image" Target="../media/image4.png"/><Relationship Id="rId1" Type="http://schemas.microsoft.com/office/2007/relationships/media" Target="../media/media3.wav"/><Relationship Id="rId2" Type="http://schemas.openxmlformats.org/officeDocument/2006/relationships/audio" Target="../media/media3.wav"/></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4.xml"/><Relationship Id="rId5" Type="http://schemas.openxmlformats.org/officeDocument/2006/relationships/image" Target="../media/image4.png"/><Relationship Id="rId1" Type="http://schemas.microsoft.com/office/2007/relationships/media" Target="../media/media4.wav"/><Relationship Id="rId2" Type="http://schemas.openxmlformats.org/officeDocument/2006/relationships/audio" Target="../media/media4.wav"/></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5.xml"/><Relationship Id="rId5" Type="http://schemas.openxmlformats.org/officeDocument/2006/relationships/image" Target="../media/image4.png"/><Relationship Id="rId1" Type="http://schemas.microsoft.com/office/2007/relationships/media" Target="../media/media5.wav"/><Relationship Id="rId2" Type="http://schemas.openxmlformats.org/officeDocument/2006/relationships/audio" Target="../media/media5.wav"/></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6.xml"/><Relationship Id="rId5" Type="http://schemas.openxmlformats.org/officeDocument/2006/relationships/image" Target="../media/image5.png"/><Relationship Id="rId6" Type="http://schemas.openxmlformats.org/officeDocument/2006/relationships/image" Target="../media/image4.png"/><Relationship Id="rId1" Type="http://schemas.microsoft.com/office/2007/relationships/media" Target="../media/media6.wav"/><Relationship Id="rId2" Type="http://schemas.openxmlformats.org/officeDocument/2006/relationships/audio" Target="../media/media6.wav"/></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7.xml"/><Relationship Id="rId5" Type="http://schemas.openxmlformats.org/officeDocument/2006/relationships/image" Target="../media/image6.png"/><Relationship Id="rId6" Type="http://schemas.openxmlformats.org/officeDocument/2006/relationships/image" Target="../media/image4.png"/><Relationship Id="rId1" Type="http://schemas.microsoft.com/office/2007/relationships/media" Target="../media/media7.wav"/><Relationship Id="rId2" Type="http://schemas.openxmlformats.org/officeDocument/2006/relationships/audio" Target="../media/media7.wav"/></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8.xml"/><Relationship Id="rId5" Type="http://schemas.openxmlformats.org/officeDocument/2006/relationships/image" Target="../media/image12.png"/><Relationship Id="rId6" Type="http://schemas.openxmlformats.org/officeDocument/2006/relationships/image" Target="../media/image4.png"/><Relationship Id="rId1" Type="http://schemas.microsoft.com/office/2007/relationships/media" Target="../media/media8.wav"/><Relationship Id="rId2" Type="http://schemas.openxmlformats.org/officeDocument/2006/relationships/audio" Target="../media/media8.wav"/></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9.xml"/><Relationship Id="rId5" Type="http://schemas.openxmlformats.org/officeDocument/2006/relationships/image" Target="../media/image4.png"/><Relationship Id="rId1" Type="http://schemas.microsoft.com/office/2007/relationships/media" Target="../media/media9.wav"/><Relationship Id="rId2" Type="http://schemas.openxmlformats.org/officeDocument/2006/relationships/audio" Target="../media/media9.wav"/></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4.png"/><Relationship Id="rId1" Type="http://schemas.microsoft.com/office/2007/relationships/media" Target="../media/media10.wav"/><Relationship Id="rId2" Type="http://schemas.openxmlformats.org/officeDocument/2006/relationships/audio" Target="../media/media10.wav"/></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hyperlink" Target="https://learn.umuc.edu/d2l/le/content/354289/viewContent/14373679/View" TargetMode="External"/><Relationship Id="rId5" Type="http://schemas.openxmlformats.org/officeDocument/2006/relationships/image" Target="../media/image4.png"/><Relationship Id="rId1" Type="http://schemas.microsoft.com/office/2007/relationships/media" Target="../media/media11.wav"/><Relationship Id="rId2" Type="http://schemas.openxmlformats.org/officeDocument/2006/relationships/audio" Target="../media/media1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Business Writing</a:t>
            </a:r>
            <a:endParaRPr lang="en-US" dirty="0"/>
          </a:p>
        </p:txBody>
      </p:sp>
      <p:sp>
        <p:nvSpPr>
          <p:cNvPr id="3" name="Subtitle 2"/>
          <p:cNvSpPr>
            <a:spLocks noGrp="1"/>
          </p:cNvSpPr>
          <p:nvPr>
            <p:ph type="subTitle" idx="1"/>
          </p:nvPr>
        </p:nvSpPr>
        <p:spPr/>
        <p:txBody>
          <a:bodyPr/>
          <a:lstStyle/>
          <a:p>
            <a:endParaRPr lang="en-US" dirty="0"/>
          </a:p>
        </p:txBody>
      </p:sp>
      <p:pic>
        <p:nvPicPr>
          <p:cNvPr id="5" name="Picture 4" descr="Creative Writing Activities for Young Learners - ESL Kids ..."/>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7249" y="476250"/>
            <a:ext cx="2857500" cy="2057400"/>
          </a:xfrm>
          <a:prstGeom prst="rect">
            <a:avLst/>
          </a:prstGeom>
        </p:spPr>
      </p:pic>
      <p:pic>
        <p:nvPicPr>
          <p:cNvPr id="6" name="Picture 5" descr="Azhar's Reflections: My e-dventures of Writi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52937" y="5293754"/>
            <a:ext cx="3286125" cy="2586539"/>
          </a:xfrm>
          <a:prstGeom prst="rect">
            <a:avLst/>
          </a:prstGeom>
        </p:spPr>
      </p:pic>
      <p:sp>
        <p:nvSpPr>
          <p:cNvPr id="4" name="TextBox 3"/>
          <p:cNvSpPr txBox="1"/>
          <p:nvPr/>
        </p:nvSpPr>
        <p:spPr>
          <a:xfrm>
            <a:off x="4572000" y="4635500"/>
            <a:ext cx="2997200" cy="369332"/>
          </a:xfrm>
          <a:prstGeom prst="rect">
            <a:avLst/>
          </a:prstGeom>
          <a:noFill/>
        </p:spPr>
        <p:txBody>
          <a:bodyPr wrap="square" rtlCol="0">
            <a:spAutoFit/>
          </a:bodyPr>
          <a:lstStyle/>
          <a:p>
            <a:r>
              <a:rPr lang="en-US" dirty="0" smtClean="0">
                <a:solidFill>
                  <a:schemeClr val="bg1"/>
                </a:solidFill>
              </a:rPr>
              <a:t>OMDE DETT 607 / April 2019</a:t>
            </a:r>
            <a:endParaRPr lang="en-US" dirty="0">
              <a:solidFill>
                <a:schemeClr val="bg1"/>
              </a:solidFill>
            </a:endParaRPr>
          </a:p>
        </p:txBody>
      </p:sp>
      <p:pic>
        <p:nvPicPr>
          <p:cNvPr id="10" name="Sound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405705" y="7388052"/>
            <a:ext cx="812800" cy="812800"/>
          </a:xfrm>
          <a:prstGeom prst="rect">
            <a:avLst/>
          </a:prstGeom>
        </p:spPr>
      </p:pic>
      <p:sp>
        <p:nvSpPr>
          <p:cNvPr id="7" name="TextBox 6"/>
          <p:cNvSpPr txBox="1"/>
          <p:nvPr/>
        </p:nvSpPr>
        <p:spPr>
          <a:xfrm>
            <a:off x="4896436" y="8107343"/>
            <a:ext cx="2379099" cy="461665"/>
          </a:xfrm>
          <a:prstGeom prst="rect">
            <a:avLst/>
          </a:prstGeom>
          <a:noFill/>
        </p:spPr>
        <p:txBody>
          <a:bodyPr wrap="square" rtlCol="0">
            <a:spAutoFit/>
          </a:bodyPr>
          <a:lstStyle/>
          <a:p>
            <a:r>
              <a:rPr lang="en-US" sz="2400" dirty="0" smtClean="0"/>
              <a:t>By Judith J. Scott</a:t>
            </a:r>
            <a:endParaRPr lang="en-US" sz="2400" dirty="0"/>
          </a:p>
        </p:txBody>
      </p:sp>
    </p:spTree>
    <p:extLst>
      <p:ext uri="{BB962C8B-B14F-4D97-AF65-F5344CB8AC3E}">
        <p14:creationId xmlns:p14="http://schemas.microsoft.com/office/powerpoint/2010/main" val="666171787"/>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625"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of Contents</a:t>
            </a:r>
            <a:endParaRPr lang="en-US" dirty="0"/>
          </a:p>
        </p:txBody>
      </p:sp>
      <p:sp>
        <p:nvSpPr>
          <p:cNvPr id="3" name="Content Placeholder 2"/>
          <p:cNvSpPr>
            <a:spLocks noGrp="1"/>
          </p:cNvSpPr>
          <p:nvPr>
            <p:ph idx="1"/>
          </p:nvPr>
        </p:nvSpPr>
        <p:spPr>
          <a:xfrm>
            <a:off x="523876" y="2505075"/>
            <a:ext cx="11001374" cy="6248400"/>
          </a:xfrm>
        </p:spPr>
        <p:txBody>
          <a:bodyPr>
            <a:normAutofit fontScale="77500" lnSpcReduction="20000"/>
          </a:bodyPr>
          <a:lstStyle/>
          <a:p>
            <a:r>
              <a:rPr lang="en-US" dirty="0" smtClean="0"/>
              <a:t>Course overview</a:t>
            </a:r>
          </a:p>
          <a:p>
            <a:r>
              <a:rPr lang="en-US" dirty="0" smtClean="0"/>
              <a:t>Goals</a:t>
            </a:r>
          </a:p>
          <a:p>
            <a:r>
              <a:rPr lang="en-US" dirty="0" smtClean="0"/>
              <a:t>Learning objectives</a:t>
            </a:r>
          </a:p>
          <a:p>
            <a:r>
              <a:rPr lang="en-US" dirty="0" smtClean="0"/>
              <a:t>Course design</a:t>
            </a:r>
          </a:p>
          <a:p>
            <a:r>
              <a:rPr lang="en-US" dirty="0" smtClean="0"/>
              <a:t>Module 1 – Review of grammar, punctuation and word usage</a:t>
            </a:r>
          </a:p>
          <a:p>
            <a:r>
              <a:rPr lang="en-US" dirty="0" smtClean="0"/>
              <a:t>Module 2 – Effective writing</a:t>
            </a:r>
          </a:p>
          <a:p>
            <a:r>
              <a:rPr lang="en-US" dirty="0" smtClean="0"/>
              <a:t>Module 3 – Plan before you write</a:t>
            </a:r>
          </a:p>
          <a:p>
            <a:r>
              <a:rPr lang="en-US" dirty="0" smtClean="0"/>
              <a:t>Module 4 – Essentials of effective writing</a:t>
            </a:r>
          </a:p>
          <a:p>
            <a:r>
              <a:rPr lang="en-US" dirty="0" smtClean="0"/>
              <a:t>Module 5 – The documents you write</a:t>
            </a:r>
          </a:p>
          <a:p>
            <a:r>
              <a:rPr lang="en-US" dirty="0" smtClean="0"/>
              <a:t>Module 6 – Ensuring quality</a:t>
            </a:r>
          </a:p>
          <a:p>
            <a:r>
              <a:rPr lang="en-US" dirty="0" smtClean="0"/>
              <a:t>Course Rubric</a:t>
            </a:r>
          </a:p>
          <a:p>
            <a:r>
              <a:rPr lang="en-US" dirty="0" smtClean="0"/>
              <a:t>Conclusion </a:t>
            </a:r>
          </a:p>
          <a:p>
            <a:r>
              <a:rPr lang="en-US" dirty="0" smtClean="0"/>
              <a:t>References </a:t>
            </a:r>
          </a:p>
          <a:p>
            <a:endParaRPr lang="en-US" dirty="0" smtClean="0"/>
          </a:p>
          <a:p>
            <a:endParaRPr lang="en-US"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805540" y="7011706"/>
            <a:ext cx="812800" cy="812800"/>
          </a:xfrm>
          <a:prstGeom prst="rect">
            <a:avLst/>
          </a:prstGeom>
        </p:spPr>
      </p:pic>
    </p:spTree>
    <p:extLst>
      <p:ext uri="{BB962C8B-B14F-4D97-AF65-F5344CB8AC3E}">
        <p14:creationId xmlns:p14="http://schemas.microsoft.com/office/powerpoint/2010/main" val="2761997572"/>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15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Overview</a:t>
            </a:r>
            <a:endParaRPr lang="en-US" dirty="0"/>
          </a:p>
        </p:txBody>
      </p:sp>
      <p:sp>
        <p:nvSpPr>
          <p:cNvPr id="3" name="Content Placeholder 2"/>
          <p:cNvSpPr>
            <a:spLocks noGrp="1"/>
          </p:cNvSpPr>
          <p:nvPr>
            <p:ph idx="1"/>
          </p:nvPr>
        </p:nvSpPr>
        <p:spPr/>
        <p:txBody>
          <a:bodyPr>
            <a:normAutofit/>
          </a:bodyPr>
          <a:lstStyle/>
          <a:p>
            <a:r>
              <a:rPr lang="en-US" sz="3600" dirty="0" smtClean="0"/>
              <a:t>BUSINESS WRITING </a:t>
            </a:r>
            <a:r>
              <a:rPr lang="en-US" dirty="0" smtClean="0"/>
              <a:t>is </a:t>
            </a:r>
            <a:r>
              <a:rPr lang="en-US" dirty="0"/>
              <a:t>intended to build the knowledge and skills participants need to confidently communicate in writing to various audiences in an effective and, when appropriate, influential way. </a:t>
            </a: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358666" y="7317487"/>
            <a:ext cx="812800" cy="812800"/>
          </a:xfrm>
          <a:prstGeom prst="rect">
            <a:avLst/>
          </a:prstGeom>
        </p:spPr>
      </p:pic>
    </p:spTree>
    <p:extLst>
      <p:ext uri="{BB962C8B-B14F-4D97-AF65-F5344CB8AC3E}">
        <p14:creationId xmlns:p14="http://schemas.microsoft.com/office/powerpoint/2010/main" val="1852293475"/>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17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a:t>
            </a:r>
            <a:endParaRPr lang="en-US" dirty="0"/>
          </a:p>
        </p:txBody>
      </p:sp>
      <p:sp>
        <p:nvSpPr>
          <p:cNvPr id="3" name="Content Placeholder 2"/>
          <p:cNvSpPr>
            <a:spLocks noGrp="1"/>
          </p:cNvSpPr>
          <p:nvPr>
            <p:ph idx="1"/>
          </p:nvPr>
        </p:nvSpPr>
        <p:spPr/>
        <p:txBody>
          <a:bodyPr/>
          <a:lstStyle/>
          <a:p>
            <a:pPr marL="0" indent="0">
              <a:buNone/>
            </a:pPr>
            <a:r>
              <a:rPr lang="en-US" dirty="0" smtClean="0"/>
              <a:t>BUSINESS WRITING is </a:t>
            </a:r>
            <a:r>
              <a:rPr lang="en-US" dirty="0"/>
              <a:t>intended to build the knowledge and skills participants need to confidently communicate in writing to various audiences in an effective and, when appropriate, influential way.  It is designed for employees who are proficient in the basics of writing but may need a refresher in grammar and mechanics.    Good goal statement.</a:t>
            </a:r>
          </a:p>
          <a:p>
            <a:pPr marL="0" indent="0">
              <a:buNone/>
            </a:pPr>
            <a:endParaRPr lang="en-US" dirty="0"/>
          </a:p>
          <a:p>
            <a:endParaRPr lang="en-US" dirty="0"/>
          </a:p>
        </p:txBody>
      </p:sp>
    </p:spTree>
    <p:extLst>
      <p:ext uri="{BB962C8B-B14F-4D97-AF65-F5344CB8AC3E}">
        <p14:creationId xmlns:p14="http://schemas.microsoft.com/office/powerpoint/2010/main" val="2592287893"/>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normAutofit/>
          </a:bodyPr>
          <a:lstStyle/>
          <a:p>
            <a:pPr lvl="0"/>
            <a:r>
              <a:rPr lang="en-US" dirty="0" smtClean="0"/>
              <a:t>Identify the components that good writers include in writing</a:t>
            </a:r>
          </a:p>
          <a:p>
            <a:pPr lvl="0"/>
            <a:r>
              <a:rPr lang="en-US" dirty="0" smtClean="0"/>
              <a:t>Plan documents by identifying their purpose, audience, thesis and scope</a:t>
            </a:r>
          </a:p>
          <a:p>
            <a:pPr lvl="0"/>
            <a:r>
              <a:rPr lang="en-US" dirty="0" smtClean="0"/>
              <a:t>Use outlining tools to identify key topics and subtopic</a:t>
            </a:r>
          </a:p>
          <a:p>
            <a:pPr lvl="0"/>
            <a:r>
              <a:rPr lang="en-US" dirty="0" smtClean="0"/>
              <a:t>Write effective sentences that provide pertinent information to readers</a:t>
            </a:r>
          </a:p>
          <a:p>
            <a:pPr lvl="0"/>
            <a:r>
              <a:rPr lang="en-US" dirty="0" smtClean="0"/>
              <a:t>Build paragraphs that include topic sentences, supporting details, and transition phrases</a:t>
            </a:r>
          </a:p>
          <a:p>
            <a:pPr lvl="0"/>
            <a:r>
              <a:rPr lang="en-US" dirty="0" smtClean="0"/>
              <a:t>Complete both substantive edits and line edits. </a:t>
            </a: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23137" y="7623267"/>
            <a:ext cx="812800" cy="812800"/>
          </a:xfrm>
          <a:prstGeom prst="rect">
            <a:avLst/>
          </a:prstGeom>
        </p:spPr>
      </p:pic>
    </p:spTree>
    <p:extLst>
      <p:ext uri="{BB962C8B-B14F-4D97-AF65-F5344CB8AC3E}">
        <p14:creationId xmlns:p14="http://schemas.microsoft.com/office/powerpoint/2010/main" val="1897941006"/>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02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Design</a:t>
            </a:r>
            <a:endParaRPr lang="en-US" dirty="0"/>
          </a:p>
        </p:txBody>
      </p:sp>
      <p:sp>
        <p:nvSpPr>
          <p:cNvPr id="3" name="Content Placeholder 2"/>
          <p:cNvSpPr>
            <a:spLocks noGrp="1"/>
          </p:cNvSpPr>
          <p:nvPr>
            <p:ph idx="1"/>
          </p:nvPr>
        </p:nvSpPr>
        <p:spPr/>
        <p:txBody>
          <a:bodyPr>
            <a:normAutofit/>
          </a:bodyPr>
          <a:lstStyle/>
          <a:p>
            <a:pPr marL="0" indent="0">
              <a:buNone/>
            </a:pPr>
            <a:r>
              <a:rPr lang="en-US" dirty="0"/>
              <a:t>The </a:t>
            </a:r>
            <a:r>
              <a:rPr lang="en-US" dirty="0" smtClean="0"/>
              <a:t>content </a:t>
            </a:r>
            <a:r>
              <a:rPr lang="en-US" dirty="0"/>
              <a:t>for the Business Writing course will be presented in six modules (2 per month) over a year via webinar and </a:t>
            </a:r>
            <a:r>
              <a:rPr lang="en-US" dirty="0" smtClean="0"/>
              <a:t>the Learning Management System (PALMS).  </a:t>
            </a:r>
            <a:r>
              <a:rPr lang="en-US" dirty="0"/>
              <a:t>We will also use online assessments for testing and for preliminary evaluation. The writing skills component of the course will be taught synchronously and asynchronously. </a:t>
            </a:r>
          </a:p>
          <a:p>
            <a:endParaRPr lang="en-US"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93697" y="7599745"/>
            <a:ext cx="812800" cy="812800"/>
          </a:xfrm>
          <a:prstGeom prst="rect">
            <a:avLst/>
          </a:prstGeom>
        </p:spPr>
      </p:pic>
    </p:spTree>
    <p:extLst>
      <p:ext uri="{BB962C8B-B14F-4D97-AF65-F5344CB8AC3E}">
        <p14:creationId xmlns:p14="http://schemas.microsoft.com/office/powerpoint/2010/main" val="1404041165"/>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00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Gagne’s 9 Events of Learning</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26965015"/>
              </p:ext>
            </p:extLst>
          </p:nvPr>
        </p:nvGraphicFramePr>
        <p:xfrm>
          <a:off x="895239" y="2604915"/>
          <a:ext cx="10363200" cy="5943600"/>
        </p:xfrm>
        <a:graphic>
          <a:graphicData uri="http://schemas.openxmlformats.org/drawingml/2006/table">
            <a:tbl>
              <a:tblPr firstRow="1" bandRow="1">
                <a:tableStyleId>{F5AB1C69-6EDB-4FF4-983F-18BD219EF322}</a:tableStyleId>
              </a:tblPr>
              <a:tblGrid>
                <a:gridCol w="5181600"/>
                <a:gridCol w="5181600"/>
              </a:tblGrid>
              <a:tr h="370840">
                <a:tc>
                  <a:txBody>
                    <a:bodyPr/>
                    <a:lstStyle/>
                    <a:p>
                      <a:pPr algn="ctr"/>
                      <a:r>
                        <a:rPr lang="en-US" dirty="0" smtClean="0"/>
                        <a:t>Event</a:t>
                      </a:r>
                      <a:endParaRPr lang="en-US" dirty="0"/>
                    </a:p>
                  </a:txBody>
                  <a:tcPr/>
                </a:tc>
                <a:tc>
                  <a:txBody>
                    <a:bodyPr/>
                    <a:lstStyle/>
                    <a:p>
                      <a:pPr algn="ctr"/>
                      <a:r>
                        <a:rPr lang="en-US" dirty="0" smtClean="0"/>
                        <a:t>Process</a:t>
                      </a:r>
                      <a:endParaRPr lang="en-US" dirty="0"/>
                    </a:p>
                  </a:txBody>
                  <a:tcPr/>
                </a:tc>
              </a:tr>
              <a:tr h="370840">
                <a:tc>
                  <a:txBody>
                    <a:bodyPr/>
                    <a:lstStyle/>
                    <a:p>
                      <a:pPr marL="457200" indent="-457200">
                        <a:buAutoNum type="arabicPeriod"/>
                      </a:pPr>
                      <a:r>
                        <a:rPr lang="en-US" dirty="0" smtClean="0"/>
                        <a:t>Gain attention</a:t>
                      </a:r>
                    </a:p>
                    <a:p>
                      <a:pPr marL="457200" indent="-457200">
                        <a:buAutoNum type="arabicPeriod"/>
                      </a:pPr>
                      <a:endParaRPr lang="en-US" dirty="0"/>
                    </a:p>
                  </a:txBody>
                  <a:tcPr/>
                </a:tc>
                <a:tc>
                  <a:txBody>
                    <a:bodyPr/>
                    <a:lstStyle/>
                    <a:p>
                      <a:r>
                        <a:rPr lang="en-US" dirty="0" smtClean="0"/>
                        <a:t>What’s In</a:t>
                      </a:r>
                      <a:r>
                        <a:rPr lang="en-US" baseline="0" dirty="0" smtClean="0"/>
                        <a:t> It For Me (WIIFM) Share stories of the horrors of bad writing . Incorporate lighthearted material/text like “Quick and Dirty Grammar Tips”.</a:t>
                      </a:r>
                      <a:endParaRPr lang="en-US" dirty="0"/>
                    </a:p>
                  </a:txBody>
                  <a:tcPr/>
                </a:tc>
              </a:tr>
              <a:tr h="370840">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dirty="0" smtClean="0"/>
                        <a:t>2. Inform learners of the objectives/directions</a:t>
                      </a:r>
                    </a:p>
                  </a:txBody>
                  <a:tcPr/>
                </a:tc>
                <a:tc>
                  <a:txBody>
                    <a:bodyPr/>
                    <a:lstStyle/>
                    <a:p>
                      <a:r>
                        <a:rPr lang="en-US" dirty="0" smtClean="0"/>
                        <a:t>Connect (WIIFM)</a:t>
                      </a:r>
                      <a:r>
                        <a:rPr lang="en-US" baseline="0" dirty="0" smtClean="0"/>
                        <a:t> to objectives and value of writing to their career. Share real life scenarios.</a:t>
                      </a:r>
                      <a:endParaRPr lang="en-US" dirty="0"/>
                    </a:p>
                  </a:txBody>
                  <a:tcPr/>
                </a:tc>
              </a:tr>
              <a:tr h="370840">
                <a:tc>
                  <a:txBody>
                    <a:bodyPr/>
                    <a:lstStyle/>
                    <a:p>
                      <a:r>
                        <a:rPr lang="en-US" dirty="0" smtClean="0"/>
                        <a:t>3 .Simulate recall of prior learning</a:t>
                      </a:r>
                      <a:endParaRPr lang="en-US" dirty="0"/>
                    </a:p>
                  </a:txBody>
                  <a:tcPr/>
                </a:tc>
                <a:tc>
                  <a:txBody>
                    <a:bodyPr/>
                    <a:lstStyle/>
                    <a:p>
                      <a:r>
                        <a:rPr lang="en-US" dirty="0" smtClean="0"/>
                        <a:t>Students will create mind maps</a:t>
                      </a:r>
                      <a:r>
                        <a:rPr lang="en-US" baseline="0" dirty="0" smtClean="0"/>
                        <a:t> of everything that is involved in writing. They will circle their weaknesses and observer that everyone needs help with something.</a:t>
                      </a:r>
                      <a:endParaRPr lang="en-US" dirty="0"/>
                    </a:p>
                  </a:txBody>
                  <a:tcPr/>
                </a:tc>
              </a:tr>
              <a:tr h="370840">
                <a:tc>
                  <a:txBody>
                    <a:bodyPr/>
                    <a:lstStyle/>
                    <a:p>
                      <a:r>
                        <a:rPr lang="en-US" dirty="0" smtClean="0"/>
                        <a:t>4. Present the content</a:t>
                      </a:r>
                      <a:endParaRPr lang="en-US" dirty="0"/>
                    </a:p>
                  </a:txBody>
                  <a:tcPr/>
                </a:tc>
                <a:tc>
                  <a:txBody>
                    <a:bodyPr/>
                    <a:lstStyle/>
                    <a:p>
                      <a:r>
                        <a:rPr lang="en-US" dirty="0" smtClean="0"/>
                        <a:t>Lectures,</a:t>
                      </a:r>
                      <a:r>
                        <a:rPr lang="en-US" baseline="0" dirty="0" smtClean="0"/>
                        <a:t> case studies, readings and hands on activities and exercises</a:t>
                      </a:r>
                      <a:endParaRPr lang="en-US" dirty="0"/>
                    </a:p>
                  </a:txBody>
                  <a:tcPr/>
                </a:tc>
              </a:tr>
            </a:tbl>
          </a:graphicData>
        </a:graphic>
      </p:graphicFrame>
      <p:pic>
        <p:nvPicPr>
          <p:cNvPr id="5" name="Picture 4"/>
          <p:cNvPicPr>
            <a:picLocks noChangeAspect="1"/>
          </p:cNvPicPr>
          <p:nvPr/>
        </p:nvPicPr>
        <p:blipFill>
          <a:blip r:embed="rId5"/>
          <a:stretch>
            <a:fillRect/>
          </a:stretch>
        </p:blipFill>
        <p:spPr>
          <a:xfrm>
            <a:off x="3910020" y="3152662"/>
            <a:ext cx="969449" cy="1430719"/>
          </a:xfrm>
          <a:prstGeom prst="rect">
            <a:avLst/>
          </a:prstGeom>
        </p:spPr>
      </p:pic>
      <p:pic>
        <p:nvPicPr>
          <p:cNvPr id="6" name="Sou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10963" y="472718"/>
            <a:ext cx="812800" cy="812800"/>
          </a:xfrm>
          <a:prstGeom prst="rect">
            <a:avLst/>
          </a:prstGeom>
        </p:spPr>
      </p:pic>
    </p:spTree>
    <p:extLst>
      <p:ext uri="{BB962C8B-B14F-4D97-AF65-F5344CB8AC3E}">
        <p14:creationId xmlns:p14="http://schemas.microsoft.com/office/powerpoint/2010/main" val="1717039755"/>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97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Gagne’s 9 Events of Learning</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07750400"/>
              </p:ext>
            </p:extLst>
          </p:nvPr>
        </p:nvGraphicFramePr>
        <p:xfrm>
          <a:off x="912813" y="2682875"/>
          <a:ext cx="10363200" cy="4937760"/>
        </p:xfrm>
        <a:graphic>
          <a:graphicData uri="http://schemas.openxmlformats.org/drawingml/2006/table">
            <a:tbl>
              <a:tblPr firstRow="1" bandRow="1">
                <a:tableStyleId>{F5AB1C69-6EDB-4FF4-983F-18BD219EF322}</a:tableStyleId>
              </a:tblPr>
              <a:tblGrid>
                <a:gridCol w="5181600"/>
                <a:gridCol w="5181600"/>
              </a:tblGrid>
              <a:tr h="370840">
                <a:tc>
                  <a:txBody>
                    <a:bodyPr/>
                    <a:lstStyle/>
                    <a:p>
                      <a:pPr algn="ctr"/>
                      <a:r>
                        <a:rPr lang="en-US" dirty="0" smtClean="0"/>
                        <a:t>Event</a:t>
                      </a:r>
                      <a:endParaRPr lang="en-US" dirty="0"/>
                    </a:p>
                  </a:txBody>
                  <a:tcPr/>
                </a:tc>
                <a:tc>
                  <a:txBody>
                    <a:bodyPr/>
                    <a:lstStyle/>
                    <a:p>
                      <a:pPr algn="ctr"/>
                      <a:r>
                        <a:rPr lang="en-US" dirty="0" smtClean="0"/>
                        <a:t>Process</a:t>
                      </a:r>
                      <a:endParaRPr lang="en-US" dirty="0"/>
                    </a:p>
                  </a:txBody>
                  <a:tcPr/>
                </a:tc>
              </a:tr>
              <a:tr h="370840">
                <a:tc>
                  <a:txBody>
                    <a:bodyPr/>
                    <a:lstStyle/>
                    <a:p>
                      <a:r>
                        <a:rPr lang="en-US" dirty="0" smtClean="0"/>
                        <a:t>5. Provide learning guidance</a:t>
                      </a:r>
                      <a:endParaRPr lang="en-US" dirty="0"/>
                    </a:p>
                  </a:txBody>
                  <a:tcPr/>
                </a:tc>
                <a:tc>
                  <a:txBody>
                    <a:bodyPr/>
                    <a:lstStyle/>
                    <a:p>
                      <a:r>
                        <a:rPr lang="en-US" dirty="0" smtClean="0"/>
                        <a:t>Peer</a:t>
                      </a:r>
                      <a:r>
                        <a:rPr lang="en-US" baseline="0" dirty="0" smtClean="0"/>
                        <a:t> coaches, cheat sheets, topic specific reference sheets</a:t>
                      </a:r>
                      <a:endParaRPr lang="en-US" dirty="0"/>
                    </a:p>
                  </a:txBody>
                  <a:tcPr/>
                </a:tc>
              </a:tr>
              <a:tr h="370840">
                <a:tc>
                  <a:txBody>
                    <a:bodyPr/>
                    <a:lstStyle/>
                    <a:p>
                      <a:r>
                        <a:rPr lang="en-US" dirty="0" smtClean="0"/>
                        <a:t>6. Elicit performance</a:t>
                      </a:r>
                      <a:endParaRPr lang="en-US" dirty="0"/>
                    </a:p>
                  </a:txBody>
                  <a:tcPr/>
                </a:tc>
                <a:tc>
                  <a:txBody>
                    <a:bodyPr/>
                    <a:lstStyle/>
                    <a:p>
                      <a:r>
                        <a:rPr lang="en-US" dirty="0" smtClean="0"/>
                        <a:t>Hands</a:t>
                      </a:r>
                      <a:r>
                        <a:rPr lang="en-US" baseline="0" dirty="0" smtClean="0"/>
                        <a:t> on practice to apply the lessons.</a:t>
                      </a:r>
                      <a:endParaRPr lang="en-US" dirty="0"/>
                    </a:p>
                  </a:txBody>
                  <a:tcPr/>
                </a:tc>
              </a:tr>
              <a:tr h="370840">
                <a:tc>
                  <a:txBody>
                    <a:bodyPr/>
                    <a:lstStyle/>
                    <a:p>
                      <a:r>
                        <a:rPr lang="en-US" dirty="0" smtClean="0"/>
                        <a:t>7. Provide feedback</a:t>
                      </a:r>
                      <a:endParaRPr lang="en-US" dirty="0"/>
                    </a:p>
                  </a:txBody>
                  <a:tcPr/>
                </a:tc>
                <a:tc>
                  <a:txBody>
                    <a:bodyPr/>
                    <a:lstStyle/>
                    <a:p>
                      <a:r>
                        <a:rPr lang="en-US" dirty="0" smtClean="0"/>
                        <a:t>Specific</a:t>
                      </a:r>
                      <a:r>
                        <a:rPr lang="en-US" baseline="0" dirty="0" smtClean="0"/>
                        <a:t> feedback to each student on what they need to work on and what they are doing well. Talk about past writing experiences.</a:t>
                      </a:r>
                      <a:endParaRPr lang="en-US" dirty="0"/>
                    </a:p>
                  </a:txBody>
                  <a:tcPr/>
                </a:tc>
              </a:tr>
              <a:tr h="370840">
                <a:tc>
                  <a:txBody>
                    <a:bodyPr/>
                    <a:lstStyle/>
                    <a:p>
                      <a:r>
                        <a:rPr lang="en-US" dirty="0" smtClean="0"/>
                        <a:t>8. Assess performance</a:t>
                      </a:r>
                      <a:endParaRPr lang="en-US" dirty="0"/>
                    </a:p>
                  </a:txBody>
                  <a:tcPr/>
                </a:tc>
                <a:tc>
                  <a:txBody>
                    <a:bodyPr/>
                    <a:lstStyle/>
                    <a:p>
                      <a:r>
                        <a:rPr lang="en-US" dirty="0" smtClean="0"/>
                        <a:t>Quizzes,</a:t>
                      </a:r>
                      <a:r>
                        <a:rPr lang="en-US" baseline="0" dirty="0" smtClean="0"/>
                        <a:t> projects (written assignments)</a:t>
                      </a:r>
                      <a:endParaRPr lang="en-US" dirty="0"/>
                    </a:p>
                  </a:txBody>
                  <a:tcPr/>
                </a:tc>
              </a:tr>
              <a:tr h="370840">
                <a:tc>
                  <a:txBody>
                    <a:bodyPr/>
                    <a:lstStyle/>
                    <a:p>
                      <a:r>
                        <a:rPr lang="en-US" dirty="0" smtClean="0"/>
                        <a:t>9. Enhance retention and transfer</a:t>
                      </a:r>
                      <a:r>
                        <a:rPr lang="en-US" baseline="0" dirty="0" smtClean="0"/>
                        <a:t> (closure)</a:t>
                      </a:r>
                      <a:endParaRPr lang="en-US" dirty="0"/>
                    </a:p>
                  </a:txBody>
                  <a:tcPr/>
                </a:tc>
                <a:tc>
                  <a:txBody>
                    <a:bodyPr/>
                    <a:lstStyle/>
                    <a:p>
                      <a:r>
                        <a:rPr lang="en-US" dirty="0" smtClean="0"/>
                        <a:t>Engage home office for specific</a:t>
                      </a:r>
                      <a:r>
                        <a:rPr lang="en-US" baseline="0" dirty="0" smtClean="0"/>
                        <a:t> assignments. Engage the home stakeholder for input.</a:t>
                      </a:r>
                      <a:endParaRPr lang="en-US" dirty="0"/>
                    </a:p>
                  </a:txBody>
                  <a:tcPr/>
                </a:tc>
              </a:tr>
            </a:tbl>
          </a:graphicData>
        </a:graphic>
      </p:graphicFrame>
      <p:sp>
        <p:nvSpPr>
          <p:cNvPr id="5" name="TextBox 4"/>
          <p:cNvSpPr txBox="1"/>
          <p:nvPr/>
        </p:nvSpPr>
        <p:spPr>
          <a:xfrm>
            <a:off x="10147439" y="1783256"/>
            <a:ext cx="1526606" cy="461665"/>
          </a:xfrm>
          <a:prstGeom prst="rect">
            <a:avLst/>
          </a:prstGeom>
          <a:noFill/>
        </p:spPr>
        <p:txBody>
          <a:bodyPr wrap="square" rtlCol="0">
            <a:spAutoFit/>
          </a:bodyPr>
          <a:lstStyle/>
          <a:p>
            <a:r>
              <a:rPr lang="en-US" sz="2400" i="1" dirty="0" smtClean="0">
                <a:solidFill>
                  <a:schemeClr val="bg1"/>
                </a:solidFill>
              </a:rPr>
              <a:t>Continued</a:t>
            </a:r>
            <a:endParaRPr lang="en-US" sz="2400" i="1" dirty="0">
              <a:solidFill>
                <a:schemeClr val="bg1"/>
              </a:solidFill>
            </a:endParaRPr>
          </a:p>
        </p:txBody>
      </p:sp>
    </p:spTree>
    <p:extLst>
      <p:ext uri="{BB962C8B-B14F-4D97-AF65-F5344CB8AC3E}">
        <p14:creationId xmlns:p14="http://schemas.microsoft.com/office/powerpoint/2010/main" val="1271401739"/>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Module 1 </a:t>
            </a:r>
            <a:endParaRPr lang="en-US" dirty="0"/>
          </a:p>
        </p:txBody>
      </p:sp>
      <p:pic>
        <p:nvPicPr>
          <p:cNvPr id="4" name="Content Placeholder 3"/>
          <p:cNvPicPr>
            <a:picLocks noGrp="1" noChangeAspect="1"/>
          </p:cNvPicPr>
          <p:nvPr>
            <p:ph idx="1"/>
          </p:nvPr>
        </p:nvPicPr>
        <p:blipFill>
          <a:blip r:embed="rId5"/>
          <a:stretch>
            <a:fillRect/>
          </a:stretch>
        </p:blipFill>
        <p:spPr>
          <a:xfrm>
            <a:off x="1724082" y="3683000"/>
            <a:ext cx="8929739" cy="4317999"/>
          </a:xfrm>
          <a:prstGeom prst="rect">
            <a:avLst/>
          </a:prstGeom>
        </p:spPr>
      </p:pic>
      <p:sp>
        <p:nvSpPr>
          <p:cNvPr id="5" name="TextBox 4"/>
          <p:cNvSpPr txBox="1"/>
          <p:nvPr/>
        </p:nvSpPr>
        <p:spPr>
          <a:xfrm>
            <a:off x="666749" y="2819400"/>
            <a:ext cx="11020425" cy="584775"/>
          </a:xfrm>
          <a:prstGeom prst="rect">
            <a:avLst/>
          </a:prstGeom>
          <a:noFill/>
        </p:spPr>
        <p:txBody>
          <a:bodyPr wrap="square" rtlCol="0">
            <a:spAutoFit/>
          </a:bodyPr>
          <a:lstStyle/>
          <a:p>
            <a:r>
              <a:rPr lang="en-US" sz="3200" dirty="0" smtClean="0"/>
              <a:t>Review of grammar, punctuation, and word usage</a:t>
            </a:r>
            <a:endParaRPr lang="en-US" sz="3200" dirty="0"/>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94028" y="1013713"/>
            <a:ext cx="812800" cy="812800"/>
          </a:xfrm>
          <a:prstGeom prst="rect">
            <a:avLst/>
          </a:prstGeom>
        </p:spPr>
      </p:pic>
    </p:spTree>
    <p:extLst>
      <p:ext uri="{BB962C8B-B14F-4D97-AF65-F5344CB8AC3E}">
        <p14:creationId xmlns:p14="http://schemas.microsoft.com/office/powerpoint/2010/main" val="1524511121"/>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5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Grammar Assessment</a:t>
            </a:r>
            <a:endParaRPr lang="en-US" cap="none" dirty="0"/>
          </a:p>
        </p:txBody>
      </p:sp>
      <p:sp>
        <p:nvSpPr>
          <p:cNvPr id="3" name="Content Placeholder 2"/>
          <p:cNvSpPr>
            <a:spLocks noGrp="1"/>
          </p:cNvSpPr>
          <p:nvPr>
            <p:ph idx="1"/>
          </p:nvPr>
        </p:nvSpPr>
        <p:spPr/>
        <p:txBody>
          <a:bodyPr/>
          <a:lstStyle/>
          <a:p>
            <a:pPr marL="0" indent="0">
              <a:buNone/>
            </a:pPr>
            <a:r>
              <a:rPr lang="en-US" sz="3200" dirty="0" smtClean="0"/>
              <a:t>Choose the correct word in parentheses to write grammatically correct sentences.</a:t>
            </a:r>
          </a:p>
          <a:p>
            <a:pPr marL="0" indent="0">
              <a:buNone/>
            </a:pPr>
            <a:r>
              <a:rPr lang="en-US" dirty="0" smtClean="0"/>
              <a:t>1. Please give all the information you collected to John and (I, me) by this evening.</a:t>
            </a:r>
          </a:p>
          <a:p>
            <a:pPr marL="0" indent="0">
              <a:buNone/>
            </a:pPr>
            <a:r>
              <a:rPr lang="en-US" dirty="0" smtClean="0"/>
              <a:t>2. Everyone of the students (</a:t>
            </a:r>
            <a:r>
              <a:rPr lang="en-US" dirty="0" smtClean="0">
                <a:solidFill>
                  <a:srgbClr val="FFFFFF"/>
                </a:solidFill>
              </a:rPr>
              <a:t>is</a:t>
            </a:r>
            <a:r>
              <a:rPr lang="en-US" dirty="0" smtClean="0"/>
              <a:t>, are) working in the library.</a:t>
            </a:r>
          </a:p>
          <a:p>
            <a:pPr marL="0" indent="0">
              <a:buNone/>
            </a:pPr>
            <a:r>
              <a:rPr lang="en-US" dirty="0" smtClean="0"/>
              <a:t>3. (</a:t>
            </a:r>
            <a:r>
              <a:rPr lang="en-US" dirty="0" smtClean="0">
                <a:solidFill>
                  <a:srgbClr val="FFFFFF"/>
                </a:solidFill>
              </a:rPr>
              <a:t>Whoever</a:t>
            </a:r>
            <a:r>
              <a:rPr lang="en-US" dirty="0" smtClean="0"/>
              <a:t>, Whomever) possesses the most knowledge should be put in charge.</a:t>
            </a:r>
            <a:endParaRPr lang="en-US" dirty="0"/>
          </a:p>
        </p:txBody>
      </p:sp>
    </p:spTree>
    <p:extLst>
      <p:ext uri="{BB962C8B-B14F-4D97-AF65-F5344CB8AC3E}">
        <p14:creationId xmlns:p14="http://schemas.microsoft.com/office/powerpoint/2010/main" val="2532639458"/>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Module 2</a:t>
            </a:r>
            <a:endParaRPr lang="en-US" dirty="0"/>
          </a:p>
        </p:txBody>
      </p:sp>
      <p:pic>
        <p:nvPicPr>
          <p:cNvPr id="4" name="Content Placeholder 3"/>
          <p:cNvPicPr>
            <a:picLocks noGrp="1" noChangeAspect="1"/>
          </p:cNvPicPr>
          <p:nvPr>
            <p:ph idx="1"/>
          </p:nvPr>
        </p:nvPicPr>
        <p:blipFill>
          <a:blip r:embed="rId2"/>
          <a:stretch>
            <a:fillRect/>
          </a:stretch>
        </p:blipFill>
        <p:spPr>
          <a:xfrm>
            <a:off x="3054880" y="3657600"/>
            <a:ext cx="7661863" cy="3978275"/>
          </a:xfrm>
          <a:prstGeom prst="rect">
            <a:avLst/>
          </a:prstGeom>
        </p:spPr>
      </p:pic>
      <p:sp>
        <p:nvSpPr>
          <p:cNvPr id="5" name="TextBox 4"/>
          <p:cNvSpPr txBox="1"/>
          <p:nvPr/>
        </p:nvSpPr>
        <p:spPr>
          <a:xfrm>
            <a:off x="628650" y="3000375"/>
            <a:ext cx="1771650" cy="1077218"/>
          </a:xfrm>
          <a:prstGeom prst="rect">
            <a:avLst/>
          </a:prstGeom>
          <a:noFill/>
        </p:spPr>
        <p:txBody>
          <a:bodyPr wrap="square" rtlCol="0">
            <a:spAutoFit/>
          </a:bodyPr>
          <a:lstStyle/>
          <a:p>
            <a:r>
              <a:rPr lang="en-US" sz="3200" dirty="0" smtClean="0"/>
              <a:t>Effective Writing</a:t>
            </a:r>
            <a:endParaRPr lang="en-US" sz="3200" dirty="0"/>
          </a:p>
        </p:txBody>
      </p:sp>
    </p:spTree>
    <p:extLst>
      <p:ext uri="{BB962C8B-B14F-4D97-AF65-F5344CB8AC3E}">
        <p14:creationId xmlns:p14="http://schemas.microsoft.com/office/powerpoint/2010/main" val="176182879"/>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 Writing</a:t>
            </a:r>
            <a:endParaRPr lang="en-US" dirty="0"/>
          </a:p>
        </p:txBody>
      </p:sp>
      <p:sp>
        <p:nvSpPr>
          <p:cNvPr id="3" name="Content Placeholder 2"/>
          <p:cNvSpPr>
            <a:spLocks noGrp="1"/>
          </p:cNvSpPr>
          <p:nvPr>
            <p:ph idx="1"/>
          </p:nvPr>
        </p:nvSpPr>
        <p:spPr/>
        <p:txBody>
          <a:bodyPr/>
          <a:lstStyle/>
          <a:p>
            <a:pPr marL="0" indent="0">
              <a:buNone/>
            </a:pPr>
            <a:r>
              <a:rPr lang="en-US" sz="3200" dirty="0" smtClean="0"/>
              <a:t>Rewrite Outdated Sentences</a:t>
            </a:r>
          </a:p>
          <a:p>
            <a:pPr marL="0" indent="0">
              <a:buNone/>
            </a:pPr>
            <a:r>
              <a:rPr lang="en-US" i="1" dirty="0" smtClean="0"/>
              <a:t>Directions</a:t>
            </a:r>
            <a:r>
              <a:rPr lang="en-US" dirty="0" smtClean="0"/>
              <a:t> </a:t>
            </a:r>
            <a:r>
              <a:rPr lang="mr-IN" dirty="0" smtClean="0"/>
              <a:t>–</a:t>
            </a:r>
            <a:r>
              <a:rPr lang="en-US" dirty="0" smtClean="0"/>
              <a:t> Review the sentences below. Think of how to rewrite each sentence with a more modern wording.</a:t>
            </a:r>
          </a:p>
          <a:p>
            <a:pPr marL="514350" indent="-514350">
              <a:buAutoNum type="arabicPeriod"/>
            </a:pPr>
            <a:r>
              <a:rPr lang="en-US" dirty="0" smtClean="0"/>
              <a:t>The aforementioned appendix is being forwarded under separate cover.</a:t>
            </a:r>
          </a:p>
          <a:p>
            <a:pPr marL="514350" indent="-514350">
              <a:buAutoNum type="arabicPeriod"/>
            </a:pPr>
            <a:r>
              <a:rPr lang="en-US" dirty="0" smtClean="0"/>
              <a:t>Matter discussed herein is of a confidential nature.</a:t>
            </a:r>
          </a:p>
          <a:p>
            <a:pPr marL="514350" indent="-514350">
              <a:buAutoNum type="arabicPeriod"/>
            </a:pPr>
            <a:r>
              <a:rPr lang="en-US" dirty="0" smtClean="0"/>
              <a:t>Allow me to point out the merits of our plan.</a:t>
            </a:r>
          </a:p>
          <a:p>
            <a:pPr marL="514350" indent="-514350">
              <a:buAutoNum type="arabicPeriod"/>
            </a:pPr>
            <a:endParaRPr lang="en-US" dirty="0"/>
          </a:p>
          <a:p>
            <a:endParaRPr lang="en-US" dirty="0"/>
          </a:p>
          <a:p>
            <a:endParaRPr lang="en-US" dirty="0"/>
          </a:p>
        </p:txBody>
      </p:sp>
    </p:spTree>
    <p:extLst>
      <p:ext uri="{BB962C8B-B14F-4D97-AF65-F5344CB8AC3E}">
        <p14:creationId xmlns:p14="http://schemas.microsoft.com/office/powerpoint/2010/main" val="1520776321"/>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Module 3</a:t>
            </a:r>
            <a:endParaRPr lang="en-US" dirty="0"/>
          </a:p>
        </p:txBody>
      </p:sp>
      <p:pic>
        <p:nvPicPr>
          <p:cNvPr id="4" name="Content Placeholder 3"/>
          <p:cNvPicPr>
            <a:picLocks noGrp="1" noChangeAspect="1"/>
          </p:cNvPicPr>
          <p:nvPr>
            <p:ph idx="1"/>
          </p:nvPr>
        </p:nvPicPr>
        <p:blipFill>
          <a:blip r:embed="rId2"/>
          <a:stretch>
            <a:fillRect/>
          </a:stretch>
        </p:blipFill>
        <p:spPr>
          <a:xfrm>
            <a:off x="2884488" y="3495675"/>
            <a:ext cx="6937012" cy="4505601"/>
          </a:xfrm>
          <a:prstGeom prst="rect">
            <a:avLst/>
          </a:prstGeom>
        </p:spPr>
      </p:pic>
      <p:sp>
        <p:nvSpPr>
          <p:cNvPr id="5" name="TextBox 4"/>
          <p:cNvSpPr txBox="1"/>
          <p:nvPr/>
        </p:nvSpPr>
        <p:spPr>
          <a:xfrm>
            <a:off x="349251" y="3051175"/>
            <a:ext cx="2241550" cy="1077218"/>
          </a:xfrm>
          <a:prstGeom prst="rect">
            <a:avLst/>
          </a:prstGeom>
          <a:noFill/>
        </p:spPr>
        <p:txBody>
          <a:bodyPr wrap="square" rtlCol="0">
            <a:spAutoFit/>
          </a:bodyPr>
          <a:lstStyle/>
          <a:p>
            <a:r>
              <a:rPr lang="en-US" sz="3200" dirty="0" smtClean="0"/>
              <a:t>Plan Before You Write</a:t>
            </a:r>
            <a:endParaRPr lang="en-US" sz="3200" dirty="0"/>
          </a:p>
        </p:txBody>
      </p:sp>
    </p:spTree>
    <p:extLst>
      <p:ext uri="{BB962C8B-B14F-4D97-AF65-F5344CB8AC3E}">
        <p14:creationId xmlns:p14="http://schemas.microsoft.com/office/powerpoint/2010/main" val="3170106251"/>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 Before You Write</a:t>
            </a:r>
            <a:endParaRPr lang="en-US" dirty="0"/>
          </a:p>
        </p:txBody>
      </p:sp>
      <p:sp>
        <p:nvSpPr>
          <p:cNvPr id="3" name="Content Placeholder 2"/>
          <p:cNvSpPr>
            <a:spLocks noGrp="1"/>
          </p:cNvSpPr>
          <p:nvPr>
            <p:ph idx="1"/>
          </p:nvPr>
        </p:nvSpPr>
        <p:spPr/>
        <p:txBody>
          <a:bodyPr/>
          <a:lstStyle/>
          <a:p>
            <a:pPr marL="0" indent="0">
              <a:buNone/>
            </a:pPr>
            <a:r>
              <a:rPr lang="en-US" i="1" dirty="0" smtClean="0"/>
              <a:t>Directions</a:t>
            </a:r>
            <a:r>
              <a:rPr lang="en-US" dirty="0" smtClean="0"/>
              <a:t> </a:t>
            </a:r>
          </a:p>
          <a:p>
            <a:pPr marL="514350" indent="-514350">
              <a:buFont typeface="+mj-lt"/>
              <a:buAutoNum type="arabicPeriod"/>
            </a:pPr>
            <a:r>
              <a:rPr lang="en-US" dirty="0" smtClean="0"/>
              <a:t>Locate a poorly written email either by you or others. </a:t>
            </a:r>
          </a:p>
          <a:p>
            <a:pPr marL="514350" indent="-514350">
              <a:buFont typeface="+mj-lt"/>
              <a:buAutoNum type="arabicPeriod"/>
            </a:pPr>
            <a:r>
              <a:rPr lang="en-US" dirty="0" smtClean="0"/>
              <a:t>Carefully read the email, gleaning what you can about the situation from the text.</a:t>
            </a:r>
          </a:p>
          <a:p>
            <a:pPr marL="514350" indent="-514350">
              <a:buFont typeface="+mj-lt"/>
              <a:buAutoNum type="arabicPeriod"/>
            </a:pPr>
            <a:r>
              <a:rPr lang="en-US" dirty="0" smtClean="0"/>
              <a:t>Determine how you could make the emails more effective.</a:t>
            </a:r>
          </a:p>
          <a:p>
            <a:pPr marL="514350" indent="-514350">
              <a:buFont typeface="+mj-lt"/>
              <a:buAutoNum type="arabicPeriod"/>
            </a:pPr>
            <a:r>
              <a:rPr lang="en-US" dirty="0" smtClean="0"/>
              <a:t>Review your thoughts and rewrite the email.</a:t>
            </a:r>
          </a:p>
          <a:p>
            <a:pPr marL="514350" indent="-514350">
              <a:buFont typeface="+mj-lt"/>
              <a:buAutoNum type="arabicPeriod"/>
            </a:pPr>
            <a:endParaRPr lang="en-US" dirty="0" smtClean="0"/>
          </a:p>
          <a:p>
            <a:endParaRPr lang="en-US" dirty="0"/>
          </a:p>
        </p:txBody>
      </p:sp>
    </p:spTree>
    <p:extLst>
      <p:ext uri="{BB962C8B-B14F-4D97-AF65-F5344CB8AC3E}">
        <p14:creationId xmlns:p14="http://schemas.microsoft.com/office/powerpoint/2010/main" val="177319766"/>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Module 4</a:t>
            </a:r>
            <a:endParaRPr lang="en-US" dirty="0"/>
          </a:p>
        </p:txBody>
      </p:sp>
      <p:pic>
        <p:nvPicPr>
          <p:cNvPr id="4" name="Content Placeholder 3"/>
          <p:cNvPicPr>
            <a:picLocks noGrp="1" noChangeAspect="1"/>
          </p:cNvPicPr>
          <p:nvPr>
            <p:ph idx="1"/>
          </p:nvPr>
        </p:nvPicPr>
        <p:blipFill>
          <a:blip r:embed="rId2"/>
          <a:stretch>
            <a:fillRect/>
          </a:stretch>
        </p:blipFill>
        <p:spPr>
          <a:xfrm>
            <a:off x="3439825" y="2682875"/>
            <a:ext cx="5309175" cy="5607050"/>
          </a:xfrm>
          <a:prstGeom prst="rect">
            <a:avLst/>
          </a:prstGeom>
        </p:spPr>
      </p:pic>
      <p:sp>
        <p:nvSpPr>
          <p:cNvPr id="5" name="TextBox 4"/>
          <p:cNvSpPr txBox="1"/>
          <p:nvPr/>
        </p:nvSpPr>
        <p:spPr>
          <a:xfrm>
            <a:off x="428625" y="2682875"/>
            <a:ext cx="2143125" cy="1569660"/>
          </a:xfrm>
          <a:prstGeom prst="rect">
            <a:avLst/>
          </a:prstGeom>
          <a:noFill/>
        </p:spPr>
        <p:txBody>
          <a:bodyPr wrap="square" rtlCol="0">
            <a:spAutoFit/>
          </a:bodyPr>
          <a:lstStyle/>
          <a:p>
            <a:r>
              <a:rPr lang="en-US" sz="3200" dirty="0" smtClean="0"/>
              <a:t>Essentials of Effective Writing</a:t>
            </a:r>
            <a:endParaRPr lang="en-US" sz="3200" dirty="0"/>
          </a:p>
        </p:txBody>
      </p:sp>
    </p:spTree>
    <p:extLst>
      <p:ext uri="{BB962C8B-B14F-4D97-AF65-F5344CB8AC3E}">
        <p14:creationId xmlns:p14="http://schemas.microsoft.com/office/powerpoint/2010/main" val="2992288041"/>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983" y="378901"/>
            <a:ext cx="10859576" cy="2011680"/>
          </a:xfrm>
        </p:spPr>
        <p:txBody>
          <a:bodyPr/>
          <a:lstStyle/>
          <a:p>
            <a:r>
              <a:rPr lang="en-US" dirty="0" smtClean="0"/>
              <a:t>Essentials of Effective Writing</a:t>
            </a:r>
            <a:endParaRPr lang="en-US" dirty="0"/>
          </a:p>
        </p:txBody>
      </p:sp>
      <p:sp>
        <p:nvSpPr>
          <p:cNvPr id="3" name="Content Placeholder 2"/>
          <p:cNvSpPr>
            <a:spLocks noGrp="1"/>
          </p:cNvSpPr>
          <p:nvPr>
            <p:ph idx="1"/>
          </p:nvPr>
        </p:nvSpPr>
        <p:spPr/>
        <p:txBody>
          <a:bodyPr/>
          <a:lstStyle/>
          <a:p>
            <a:pPr marL="0" indent="0">
              <a:buNone/>
            </a:pPr>
            <a:r>
              <a:rPr lang="en-US" dirty="0" smtClean="0"/>
              <a:t>Passive to Active Voice</a:t>
            </a:r>
          </a:p>
          <a:p>
            <a:pPr marL="0" indent="0">
              <a:buNone/>
            </a:pPr>
            <a:r>
              <a:rPr lang="en-US" i="1" dirty="0" smtClean="0"/>
              <a:t>Directions: </a:t>
            </a:r>
            <a:r>
              <a:rPr lang="en-US" dirty="0" smtClean="0"/>
              <a:t>Review the following sentences and change the passive voice to active voice</a:t>
            </a:r>
          </a:p>
          <a:p>
            <a:pPr marL="514350" indent="-514350">
              <a:buFont typeface="+mj-lt"/>
              <a:buAutoNum type="arabicPeriod"/>
            </a:pPr>
            <a:r>
              <a:rPr lang="en-US" dirty="0" smtClean="0"/>
              <a:t>These charts were developed to depict the results of our survey</a:t>
            </a:r>
          </a:p>
          <a:p>
            <a:pPr marL="514350" indent="-514350">
              <a:buFont typeface="+mj-lt"/>
              <a:buAutoNum type="arabicPeriod"/>
            </a:pPr>
            <a:r>
              <a:rPr lang="en-US" dirty="0" smtClean="0"/>
              <a:t>The movie Jaws was directed by Steven Spielberg</a:t>
            </a:r>
          </a:p>
          <a:p>
            <a:pPr marL="514350" indent="-514350">
              <a:buFont typeface="+mj-lt"/>
              <a:buAutoNum type="arabicPeriod"/>
            </a:pPr>
            <a:r>
              <a:rPr lang="en-US" dirty="0" smtClean="0"/>
              <a:t>In order for payment to be distributed, invoices must be submitted by your on Monday.</a:t>
            </a:r>
            <a:endParaRPr lang="en-US" dirty="0"/>
          </a:p>
        </p:txBody>
      </p:sp>
    </p:spTree>
    <p:extLst>
      <p:ext uri="{BB962C8B-B14F-4D97-AF65-F5344CB8AC3E}">
        <p14:creationId xmlns:p14="http://schemas.microsoft.com/office/powerpoint/2010/main" val="929211985"/>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Module 5</a:t>
            </a:r>
            <a:endParaRPr lang="en-US" dirty="0"/>
          </a:p>
        </p:txBody>
      </p:sp>
      <p:pic>
        <p:nvPicPr>
          <p:cNvPr id="4" name="Content Placeholder 3"/>
          <p:cNvPicPr>
            <a:picLocks noGrp="1" noChangeAspect="1"/>
          </p:cNvPicPr>
          <p:nvPr>
            <p:ph idx="1"/>
          </p:nvPr>
        </p:nvPicPr>
        <p:blipFill>
          <a:blip r:embed="rId2"/>
          <a:stretch>
            <a:fillRect/>
          </a:stretch>
        </p:blipFill>
        <p:spPr>
          <a:xfrm>
            <a:off x="3160713" y="2800350"/>
            <a:ext cx="6127922" cy="5153025"/>
          </a:xfrm>
          <a:prstGeom prst="rect">
            <a:avLst/>
          </a:prstGeom>
        </p:spPr>
      </p:pic>
      <p:sp>
        <p:nvSpPr>
          <p:cNvPr id="5" name="TextBox 4"/>
          <p:cNvSpPr txBox="1"/>
          <p:nvPr/>
        </p:nvSpPr>
        <p:spPr>
          <a:xfrm>
            <a:off x="352424" y="2867025"/>
            <a:ext cx="2466975" cy="1569660"/>
          </a:xfrm>
          <a:prstGeom prst="rect">
            <a:avLst/>
          </a:prstGeom>
          <a:noFill/>
        </p:spPr>
        <p:txBody>
          <a:bodyPr wrap="square" rtlCol="0">
            <a:spAutoFit/>
          </a:bodyPr>
          <a:lstStyle/>
          <a:p>
            <a:pPr algn="ctr"/>
            <a:r>
              <a:rPr lang="en-US" sz="3200" dirty="0" smtClean="0"/>
              <a:t>The Documents </a:t>
            </a:r>
            <a:r>
              <a:rPr lang="en-US" sz="3200" dirty="0"/>
              <a:t>Y</a:t>
            </a:r>
            <a:r>
              <a:rPr lang="en-US" sz="3200" dirty="0" smtClean="0"/>
              <a:t>ou </a:t>
            </a:r>
            <a:r>
              <a:rPr lang="en-US" sz="3200" dirty="0"/>
              <a:t>W</a:t>
            </a:r>
            <a:r>
              <a:rPr lang="en-US" sz="3200" dirty="0" smtClean="0"/>
              <a:t>rite</a:t>
            </a:r>
            <a:endParaRPr lang="en-US" sz="3200" dirty="0"/>
          </a:p>
        </p:txBody>
      </p:sp>
    </p:spTree>
    <p:extLst>
      <p:ext uri="{BB962C8B-B14F-4D97-AF65-F5344CB8AC3E}">
        <p14:creationId xmlns:p14="http://schemas.microsoft.com/office/powerpoint/2010/main" val="2340370792"/>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Documents You Write</a:t>
            </a:r>
            <a:endParaRPr lang="en-US" dirty="0"/>
          </a:p>
        </p:txBody>
      </p:sp>
      <p:sp>
        <p:nvSpPr>
          <p:cNvPr id="3" name="Content Placeholder 2"/>
          <p:cNvSpPr>
            <a:spLocks noGrp="1"/>
          </p:cNvSpPr>
          <p:nvPr>
            <p:ph idx="1"/>
          </p:nvPr>
        </p:nvSpPr>
        <p:spPr/>
        <p:txBody>
          <a:bodyPr/>
          <a:lstStyle/>
          <a:p>
            <a:pPr marL="0" indent="0">
              <a:buNone/>
            </a:pPr>
            <a:r>
              <a:rPr lang="en-US" dirty="0" smtClean="0"/>
              <a:t>Purpose and Audience Scenario</a:t>
            </a:r>
          </a:p>
          <a:p>
            <a:pPr marL="0" indent="0">
              <a:buNone/>
            </a:pPr>
            <a:r>
              <a:rPr lang="en-US" i="1" dirty="0" smtClean="0"/>
              <a:t>Directions</a:t>
            </a:r>
          </a:p>
          <a:p>
            <a:pPr marL="514350" indent="-514350">
              <a:buFont typeface="+mj-lt"/>
              <a:buAutoNum type="arabicPeriod"/>
            </a:pPr>
            <a:r>
              <a:rPr lang="en-US" dirty="0" smtClean="0"/>
              <a:t>Choose a purpose and audience scenario from the following table or make up your own.</a:t>
            </a:r>
          </a:p>
          <a:p>
            <a:pPr marL="514350" indent="-514350">
              <a:buFont typeface="+mj-lt"/>
              <a:buAutoNum type="arabicPeriod"/>
            </a:pPr>
            <a:r>
              <a:rPr lang="en-US" dirty="0" smtClean="0"/>
              <a:t>Choose a document type.</a:t>
            </a:r>
          </a:p>
          <a:p>
            <a:pPr marL="514350" indent="-514350">
              <a:buFont typeface="+mj-lt"/>
              <a:buAutoNum type="arabicPeriod"/>
            </a:pPr>
            <a:r>
              <a:rPr lang="en-US" dirty="0" smtClean="0"/>
              <a:t>Create a thesis.</a:t>
            </a:r>
          </a:p>
          <a:p>
            <a:pPr marL="514350" indent="-514350">
              <a:buFont typeface="+mj-lt"/>
              <a:buAutoNum type="arabicPeriod"/>
            </a:pPr>
            <a:r>
              <a:rPr lang="en-US" dirty="0" smtClean="0"/>
              <a:t>Decide on your scope.</a:t>
            </a:r>
          </a:p>
          <a:p>
            <a:pPr marL="514350" indent="-514350">
              <a:buFont typeface="+mj-lt"/>
              <a:buAutoNum type="arabicPeriod"/>
            </a:pPr>
            <a:r>
              <a:rPr lang="en-US" dirty="0" smtClean="0"/>
              <a:t>Write a two-to-three paragraph writing sample based on your Purpose, Audience and Document Type.</a:t>
            </a:r>
            <a:endParaRPr lang="en-US" dirty="0"/>
          </a:p>
        </p:txBody>
      </p:sp>
    </p:spTree>
    <p:extLst>
      <p:ext uri="{BB962C8B-B14F-4D97-AF65-F5344CB8AC3E}">
        <p14:creationId xmlns:p14="http://schemas.microsoft.com/office/powerpoint/2010/main" val="4199865214"/>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Module 6</a:t>
            </a:r>
            <a:endParaRPr lang="en-US" dirty="0"/>
          </a:p>
        </p:txBody>
      </p:sp>
      <p:pic>
        <p:nvPicPr>
          <p:cNvPr id="4" name="Content Placeholder 3"/>
          <p:cNvPicPr>
            <a:picLocks noGrp="1" noChangeAspect="1"/>
          </p:cNvPicPr>
          <p:nvPr>
            <p:ph idx="1"/>
          </p:nvPr>
        </p:nvPicPr>
        <p:blipFill>
          <a:blip r:embed="rId2"/>
          <a:stretch>
            <a:fillRect/>
          </a:stretch>
        </p:blipFill>
        <p:spPr>
          <a:xfrm>
            <a:off x="3175000" y="3009900"/>
            <a:ext cx="6466362" cy="4514850"/>
          </a:xfrm>
          <a:prstGeom prst="rect">
            <a:avLst/>
          </a:prstGeom>
        </p:spPr>
      </p:pic>
      <p:sp>
        <p:nvSpPr>
          <p:cNvPr id="5" name="TextBox 4"/>
          <p:cNvSpPr txBox="1"/>
          <p:nvPr/>
        </p:nvSpPr>
        <p:spPr>
          <a:xfrm>
            <a:off x="247651" y="2626928"/>
            <a:ext cx="2190750" cy="1077218"/>
          </a:xfrm>
          <a:prstGeom prst="rect">
            <a:avLst/>
          </a:prstGeom>
          <a:noFill/>
        </p:spPr>
        <p:txBody>
          <a:bodyPr wrap="square" rtlCol="0">
            <a:spAutoFit/>
          </a:bodyPr>
          <a:lstStyle/>
          <a:p>
            <a:r>
              <a:rPr lang="en-US" sz="3200" dirty="0" smtClean="0"/>
              <a:t>Ensuring Quality</a:t>
            </a:r>
            <a:endParaRPr lang="en-US" sz="3200" dirty="0"/>
          </a:p>
        </p:txBody>
      </p:sp>
    </p:spTree>
    <p:extLst>
      <p:ext uri="{BB962C8B-B14F-4D97-AF65-F5344CB8AC3E}">
        <p14:creationId xmlns:p14="http://schemas.microsoft.com/office/powerpoint/2010/main" val="1280274214"/>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Ensuring Quality</a:t>
            </a:r>
            <a:endParaRPr lang="en-US" dirty="0"/>
          </a:p>
        </p:txBody>
      </p:sp>
      <p:sp>
        <p:nvSpPr>
          <p:cNvPr id="3" name="Content Placeholder 2"/>
          <p:cNvSpPr>
            <a:spLocks noGrp="1"/>
          </p:cNvSpPr>
          <p:nvPr>
            <p:ph idx="1"/>
          </p:nvPr>
        </p:nvSpPr>
        <p:spPr/>
        <p:txBody>
          <a:bodyPr/>
          <a:lstStyle/>
          <a:p>
            <a:pPr marL="0" indent="0">
              <a:buNone/>
            </a:pPr>
            <a:r>
              <a:rPr lang="en-US" i="1" dirty="0" smtClean="0"/>
              <a:t>Directions: </a:t>
            </a:r>
            <a:r>
              <a:rPr lang="en-US" dirty="0" smtClean="0"/>
              <a:t>Grab some of the writing you have done in this course. Ask yourself:</a:t>
            </a:r>
          </a:p>
          <a:p>
            <a:pPr marL="514350" indent="-514350">
              <a:buFont typeface="+mj-lt"/>
              <a:buAutoNum type="arabicPeriod"/>
            </a:pPr>
            <a:r>
              <a:rPr lang="en-US" dirty="0" smtClean="0"/>
              <a:t>Did I follow my outline?</a:t>
            </a:r>
          </a:p>
          <a:p>
            <a:pPr marL="514350" indent="-514350">
              <a:buFont typeface="+mj-lt"/>
              <a:buAutoNum type="arabicPeriod"/>
            </a:pPr>
            <a:r>
              <a:rPr lang="en-US" dirty="0" smtClean="0"/>
              <a:t>Did I include the ideas I wanted to include?</a:t>
            </a:r>
          </a:p>
          <a:p>
            <a:pPr marL="514350" indent="-514350">
              <a:buFont typeface="+mj-lt"/>
              <a:buAutoNum type="arabicPeriod"/>
            </a:pPr>
            <a:r>
              <a:rPr lang="en-US" dirty="0" smtClean="0"/>
              <a:t>Did I develop those ideas properly and I a logical order?</a:t>
            </a:r>
          </a:p>
          <a:p>
            <a:pPr marL="514350" indent="-514350">
              <a:buFont typeface="+mj-lt"/>
              <a:buAutoNum type="arabicPeriod"/>
            </a:pPr>
            <a:r>
              <a:rPr lang="en-US" dirty="0" smtClean="0"/>
              <a:t>Did I achieve my purpose?</a:t>
            </a:r>
          </a:p>
          <a:p>
            <a:pPr marL="514350" indent="-514350">
              <a:buFont typeface="+mj-lt"/>
              <a:buAutoNum type="arabicPeriod"/>
            </a:pPr>
            <a:r>
              <a:rPr lang="en-US" dirty="0" smtClean="0"/>
              <a:t>Did I consider all of the feedback I received?</a:t>
            </a:r>
          </a:p>
          <a:p>
            <a:pPr marL="514350" indent="-514350">
              <a:buFont typeface="+mj-lt"/>
              <a:buAutoNum type="arabicPeriod"/>
            </a:pPr>
            <a:endParaRPr lang="en-US" dirty="0" smtClean="0"/>
          </a:p>
          <a:p>
            <a:pPr marL="514350" indent="-514350">
              <a:buFont typeface="+mj-lt"/>
              <a:buAutoNum type="arabicPeriod"/>
            </a:pPr>
            <a:endParaRPr lang="en-US" dirty="0" smtClean="0"/>
          </a:p>
          <a:p>
            <a:pPr marL="0" indent="0">
              <a:buNone/>
            </a:pPr>
            <a:endParaRPr lang="en-US" dirty="0" smtClean="0"/>
          </a:p>
          <a:p>
            <a:endParaRPr lang="en-US" dirty="0"/>
          </a:p>
        </p:txBody>
      </p:sp>
    </p:spTree>
    <p:extLst>
      <p:ext uri="{BB962C8B-B14F-4D97-AF65-F5344CB8AC3E}">
        <p14:creationId xmlns:p14="http://schemas.microsoft.com/office/powerpoint/2010/main" val="3969603328"/>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Rubric</a:t>
            </a:r>
            <a:endParaRPr lang="en-US" dirty="0"/>
          </a:p>
        </p:txBody>
      </p:sp>
      <p:pic>
        <p:nvPicPr>
          <p:cNvPr id="4" name="Content Placeholder 3"/>
          <p:cNvPicPr>
            <a:picLocks noGrp="1" noChangeAspect="1"/>
          </p:cNvPicPr>
          <p:nvPr>
            <p:ph idx="1"/>
          </p:nvPr>
        </p:nvPicPr>
        <p:blipFill>
          <a:blip r:embed="rId5"/>
          <a:stretch>
            <a:fillRect/>
          </a:stretch>
        </p:blipFill>
        <p:spPr>
          <a:xfrm>
            <a:off x="3160712" y="2733675"/>
            <a:ext cx="6668675" cy="4914900"/>
          </a:xfrm>
          <a:prstGeom prst="rect">
            <a:avLst/>
          </a:prstGeom>
        </p:spPr>
      </p:pic>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440570" y="7599745"/>
            <a:ext cx="812800" cy="812800"/>
          </a:xfrm>
          <a:prstGeom prst="rect">
            <a:avLst/>
          </a:prstGeom>
        </p:spPr>
      </p:pic>
    </p:spTree>
    <p:extLst>
      <p:ext uri="{BB962C8B-B14F-4D97-AF65-F5344CB8AC3E}">
        <p14:creationId xmlns:p14="http://schemas.microsoft.com/office/powerpoint/2010/main" val="1942791565"/>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47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Rubric continued…</a:t>
            </a:r>
            <a:endParaRPr lang="en-US" dirty="0"/>
          </a:p>
        </p:txBody>
      </p:sp>
      <p:pic>
        <p:nvPicPr>
          <p:cNvPr id="4" name="Content Placeholder 3"/>
          <p:cNvPicPr>
            <a:picLocks noGrp="1" noChangeAspect="1"/>
          </p:cNvPicPr>
          <p:nvPr>
            <p:ph idx="1"/>
          </p:nvPr>
        </p:nvPicPr>
        <p:blipFill>
          <a:blip r:embed="rId2"/>
          <a:stretch>
            <a:fillRect/>
          </a:stretch>
        </p:blipFill>
        <p:spPr>
          <a:xfrm>
            <a:off x="2228850" y="2933700"/>
            <a:ext cx="7661275" cy="4571646"/>
          </a:xfrm>
          <a:prstGeom prst="rect">
            <a:avLst/>
          </a:prstGeom>
        </p:spPr>
      </p:pic>
    </p:spTree>
    <p:extLst>
      <p:ext uri="{BB962C8B-B14F-4D97-AF65-F5344CB8AC3E}">
        <p14:creationId xmlns:p14="http://schemas.microsoft.com/office/powerpoint/2010/main" val="3700134491"/>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Rubric continued</a:t>
            </a:r>
            <a:r>
              <a:rPr lang="mr-IN" dirty="0" smtClean="0"/>
              <a:t>…</a:t>
            </a:r>
            <a:endParaRPr lang="en-US" dirty="0"/>
          </a:p>
        </p:txBody>
      </p:sp>
      <p:pic>
        <p:nvPicPr>
          <p:cNvPr id="4" name="Content Placeholder 3"/>
          <p:cNvPicPr>
            <a:picLocks noGrp="1" noChangeAspect="1"/>
          </p:cNvPicPr>
          <p:nvPr>
            <p:ph idx="1"/>
          </p:nvPr>
        </p:nvPicPr>
        <p:blipFill>
          <a:blip r:embed="rId2"/>
          <a:stretch>
            <a:fillRect/>
          </a:stretch>
        </p:blipFill>
        <p:spPr>
          <a:xfrm>
            <a:off x="3515007" y="2682875"/>
            <a:ext cx="5158811" cy="5607050"/>
          </a:xfrm>
          <a:prstGeom prst="rect">
            <a:avLst/>
          </a:prstGeom>
        </p:spPr>
      </p:pic>
    </p:spTree>
    <p:extLst>
      <p:ext uri="{BB962C8B-B14F-4D97-AF65-F5344CB8AC3E}">
        <p14:creationId xmlns:p14="http://schemas.microsoft.com/office/powerpoint/2010/main" val="2353671185"/>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Rubric Continued</a:t>
            </a:r>
            <a:endParaRPr lang="en-US" dirty="0"/>
          </a:p>
        </p:txBody>
      </p:sp>
      <p:pic>
        <p:nvPicPr>
          <p:cNvPr id="4" name="Content Placeholder 3"/>
          <p:cNvPicPr>
            <a:picLocks noGrp="1" noChangeAspect="1"/>
          </p:cNvPicPr>
          <p:nvPr>
            <p:ph idx="1"/>
          </p:nvPr>
        </p:nvPicPr>
        <p:blipFill>
          <a:blip r:embed="rId2"/>
          <a:stretch>
            <a:fillRect/>
          </a:stretch>
        </p:blipFill>
        <p:spPr>
          <a:xfrm>
            <a:off x="3165276" y="2682874"/>
            <a:ext cx="5517006" cy="5976757"/>
          </a:xfrm>
          <a:prstGeom prst="rect">
            <a:avLst/>
          </a:prstGeom>
        </p:spPr>
      </p:pic>
    </p:spTree>
    <p:extLst>
      <p:ext uri="{BB962C8B-B14F-4D97-AF65-F5344CB8AC3E}">
        <p14:creationId xmlns:p14="http://schemas.microsoft.com/office/powerpoint/2010/main" val="2575632771"/>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This storyboard presents </a:t>
            </a:r>
            <a:r>
              <a:rPr lang="en-US" dirty="0"/>
              <a:t>the components for the </a:t>
            </a:r>
            <a:r>
              <a:rPr lang="en-US" dirty="0" smtClean="0"/>
              <a:t>FDNS Business </a:t>
            </a:r>
            <a:r>
              <a:rPr lang="en-US" dirty="0"/>
              <a:t>Writing course as designed by the Training Division. </a:t>
            </a:r>
          </a:p>
          <a:p>
            <a:endParaRPr lang="en-US"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81853" y="7623267"/>
            <a:ext cx="812800" cy="812800"/>
          </a:xfrm>
          <a:prstGeom prst="rect">
            <a:avLst/>
          </a:prstGeom>
        </p:spPr>
      </p:pic>
    </p:spTree>
    <p:extLst>
      <p:ext uri="{BB962C8B-B14F-4D97-AF65-F5344CB8AC3E}">
        <p14:creationId xmlns:p14="http://schemas.microsoft.com/office/powerpoint/2010/main" val="2947239511"/>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Any Questions or Feedback</a:t>
            </a:r>
            <a:endParaRPr lang="en-US" dirty="0"/>
          </a:p>
        </p:txBody>
      </p:sp>
      <p:sp>
        <p:nvSpPr>
          <p:cNvPr id="3" name="Content Placeholder 2"/>
          <p:cNvSpPr>
            <a:spLocks noGrp="1"/>
          </p:cNvSpPr>
          <p:nvPr>
            <p:ph idx="1"/>
          </p:nvPr>
        </p:nvSpPr>
        <p:spPr/>
        <p:txBody>
          <a:bodyPr/>
          <a:lstStyle/>
          <a:p>
            <a:r>
              <a:rPr lang="en-US" dirty="0" err="1" smtClean="0"/>
              <a:t>Scott.Judith@gmail.com</a:t>
            </a:r>
            <a:endParaRPr lang="en-US"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747155" y="6211975"/>
            <a:ext cx="812800" cy="812800"/>
          </a:xfrm>
          <a:prstGeom prst="rect">
            <a:avLst/>
          </a:prstGeom>
        </p:spPr>
      </p:pic>
    </p:spTree>
    <p:extLst>
      <p:ext uri="{BB962C8B-B14F-4D97-AF65-F5344CB8AC3E}">
        <p14:creationId xmlns:p14="http://schemas.microsoft.com/office/powerpoint/2010/main" val="2571455307"/>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3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a:t>All about </a:t>
            </a:r>
            <a:r>
              <a:rPr lang="en-US" dirty="0" err="1"/>
              <a:t>addie</a:t>
            </a:r>
            <a:r>
              <a:rPr lang="en-US" dirty="0"/>
              <a:t>. (2015). Retrieved from https://www.td.org/newsletters/atd-links/all-about -</a:t>
            </a:r>
            <a:r>
              <a:rPr lang="en-US" dirty="0" err="1"/>
              <a:t>addie</a:t>
            </a:r>
            <a:endParaRPr lang="en-US" dirty="0"/>
          </a:p>
          <a:p>
            <a:r>
              <a:rPr lang="en-US" dirty="0" err="1"/>
              <a:t>Croxton</a:t>
            </a:r>
            <a:r>
              <a:rPr lang="en-US" dirty="0"/>
              <a:t>, R. A. &amp; Chow, A. S. (2015). Using ADDIE and systems thinking as a framework for developing a MOOC: A case study.</a:t>
            </a:r>
            <a:r>
              <a:rPr lang="en-US" i="1" dirty="0"/>
              <a:t> Quarterly Review of Distance Education.</a:t>
            </a:r>
            <a:endParaRPr lang="en-US" dirty="0"/>
          </a:p>
          <a:p>
            <a:r>
              <a:rPr lang="en-US" u="sng" dirty="0" err="1">
                <a:hlinkClick r:id="rId4" tooltip="'Dabbagh, N. (2007). The online learner' - PDF document"/>
              </a:rPr>
              <a:t>Dabbagh</a:t>
            </a:r>
            <a:r>
              <a:rPr lang="en-US" u="sng" dirty="0">
                <a:hlinkClick r:id="rId4" tooltip="'Dabbagh, N. (2007). The online learner' - PDF document"/>
              </a:rPr>
              <a:t>, N. (2007). The online learner</a:t>
            </a:r>
            <a:endParaRPr lang="en-US" dirty="0"/>
          </a:p>
          <a:p>
            <a:r>
              <a:rPr lang="en-US" dirty="0"/>
              <a:t>Pappas, C. (</a:t>
            </a:r>
            <a:r>
              <a:rPr lang="en-US" dirty="0" err="1"/>
              <a:t>n.d.</a:t>
            </a:r>
            <a:r>
              <a:rPr lang="en-US" dirty="0"/>
              <a:t>). Top 7 instructional design theories &amp; models for your next elearning course </a:t>
            </a:r>
            <a:r>
              <a:rPr lang="mr-IN" dirty="0" smtClean="0"/>
              <a:t>–</a:t>
            </a:r>
            <a:r>
              <a:rPr lang="en-US" dirty="0" smtClean="0"/>
              <a:t> e-learning </a:t>
            </a:r>
            <a:r>
              <a:rPr lang="en-US" dirty="0"/>
              <a:t>industry. Retrieved from https://elearningindustry.com/top-instructional-de sign-theories-models-next-elearning-course</a:t>
            </a:r>
          </a:p>
          <a:p>
            <a:endParaRPr lang="en-US" dirty="0"/>
          </a:p>
          <a:p>
            <a:endParaRPr lang="en-US"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888273" y="7223401"/>
            <a:ext cx="812800" cy="812800"/>
          </a:xfrm>
          <a:prstGeom prst="rect">
            <a:avLst/>
          </a:prstGeom>
        </p:spPr>
      </p:pic>
    </p:spTree>
    <p:extLst>
      <p:ext uri="{BB962C8B-B14F-4D97-AF65-F5344CB8AC3E}">
        <p14:creationId xmlns:p14="http://schemas.microsoft.com/office/powerpoint/2010/main" val="4110495636"/>
      </p:ext>
    </p:extLst>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xmlns:p14="http://schemas.microsoft.com/office/powerpoint/2010/main" advClick="0" advTm="10000">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9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4"/>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Banded</Template>
  <TotalTime>13207</TotalTime>
  <Words>1431</Words>
  <Application>Microsoft Macintosh PowerPoint</Application>
  <PresentationFormat>Custom</PresentationFormat>
  <Paragraphs>145</Paragraphs>
  <Slides>27</Slides>
  <Notes>9</Notes>
  <HiddenSlides>0</HiddenSlides>
  <MMClips>11</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Banded</vt:lpstr>
      <vt:lpstr>Business Writing</vt:lpstr>
      <vt:lpstr>Table of Contents</vt:lpstr>
      <vt:lpstr>Course Overview</vt:lpstr>
      <vt:lpstr>Goal</vt:lpstr>
      <vt:lpstr>Learning Objectives</vt:lpstr>
      <vt:lpstr>Course Design</vt:lpstr>
      <vt:lpstr>Gagne’s 9 Events of Learning</vt:lpstr>
      <vt:lpstr>Gagne’s 9 Events of Learning</vt:lpstr>
      <vt:lpstr>Module 1 </vt:lpstr>
      <vt:lpstr>Grammar Assessment</vt:lpstr>
      <vt:lpstr>Module 2</vt:lpstr>
      <vt:lpstr>Effective Writing</vt:lpstr>
      <vt:lpstr>Module 3</vt:lpstr>
      <vt:lpstr>Plan Before You Write</vt:lpstr>
      <vt:lpstr>Module 4</vt:lpstr>
      <vt:lpstr>Essentials of Effective Writing</vt:lpstr>
      <vt:lpstr>Module 5</vt:lpstr>
      <vt:lpstr>The Documents You Write</vt:lpstr>
      <vt:lpstr>Module 6</vt:lpstr>
      <vt:lpstr>Ensuring Quality</vt:lpstr>
      <vt:lpstr>Course Rubric</vt:lpstr>
      <vt:lpstr>Rubric continued…</vt:lpstr>
      <vt:lpstr>Rubric continued…</vt:lpstr>
      <vt:lpstr>Rubric Continued</vt:lpstr>
      <vt:lpstr>Conclusion</vt:lpstr>
      <vt:lpstr>Any Questions or Feedback</vt:lpstr>
      <vt:lpstr>References</vt:lpstr>
    </vt:vector>
  </TitlesOfParts>
  <Company>USCIS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Scott, Judith J</dc:creator>
  <cp:lastModifiedBy>apple</cp:lastModifiedBy>
  <cp:revision>51</cp:revision>
  <dcterms:created xsi:type="dcterms:W3CDTF">2019-04-09T15:16:15Z</dcterms:created>
  <dcterms:modified xsi:type="dcterms:W3CDTF">2019-10-27T18:11:22Z</dcterms:modified>
</cp:coreProperties>
</file>