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63" r:id="rId3"/>
    <p:sldId id="264" r:id="rId4"/>
    <p:sldId id="262" r:id="rId5"/>
    <p:sldId id="259" r:id="rId6"/>
    <p:sldId id="260" r:id="rId7"/>
    <p:sldId id="261" r:id="rId8"/>
    <p:sldId id="258" r:id="rId9"/>
    <p:sldId id="265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358" autoAdjust="0"/>
    <p:restoredTop sz="98802" autoAdjust="0"/>
  </p:normalViewPr>
  <p:slideViewPr>
    <p:cSldViewPr snapToGrid="0" snapToObjects="1">
      <p:cViewPr>
        <p:scale>
          <a:sx n="119" d="100"/>
          <a:sy n="119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nelook.com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3lvmShrcOU" TargetMode="External"/><Relationship Id="rId4" Type="http://schemas.openxmlformats.org/officeDocument/2006/relationships/hyperlink" Target="https://www.ebsco.com/who-we-serve/academic-libraries/subjects/free-databases" TargetMode="External"/><Relationship Id="rId5" Type="http://schemas.openxmlformats.org/officeDocument/2006/relationships/hyperlink" Target="https://www.youtube.com/watch?v=PdawR_nmYuw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L9AR5k0mUbE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899508"/>
            <a:ext cx="8228013" cy="1927225"/>
          </a:xfrm>
        </p:spPr>
        <p:txBody>
          <a:bodyPr>
            <a:normAutofit/>
          </a:bodyPr>
          <a:lstStyle/>
          <a:p>
            <a:r>
              <a:rPr lang="en-US" dirty="0" smtClean="0"/>
              <a:t>How to Effectively Research Using the Web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4552755"/>
            <a:ext cx="8228013" cy="485986"/>
          </a:xfrm>
        </p:spPr>
        <p:txBody>
          <a:bodyPr/>
          <a:lstStyle/>
          <a:p>
            <a:r>
              <a:rPr lang="en-US" dirty="0" smtClean="0"/>
              <a:t>By Judith J. Scott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3068161"/>
            <a:ext cx="8228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cap="small" dirty="0" smtClean="0">
                <a:solidFill>
                  <a:schemeClr val="bg1"/>
                </a:solidFill>
              </a:rPr>
              <a:t>Digital Literacy for the </a:t>
            </a:r>
            <a:br>
              <a:rPr lang="en-US" sz="3200" cap="small" dirty="0" smtClean="0">
                <a:solidFill>
                  <a:schemeClr val="bg1"/>
                </a:solidFill>
              </a:rPr>
            </a:br>
            <a:r>
              <a:rPr lang="en-US" sz="3200" cap="small" dirty="0" smtClean="0">
                <a:solidFill>
                  <a:schemeClr val="bg1"/>
                </a:solidFill>
              </a:rPr>
              <a:t>Distance Education Student</a:t>
            </a:r>
            <a:endParaRPr lang="en-US" sz="3200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been given an assignment to research a topic. </a:t>
            </a:r>
          </a:p>
          <a:p>
            <a:r>
              <a:rPr lang="en-US" dirty="0" smtClean="0"/>
              <a:t>You are expected to locate 3-5 credible resources to support your thesis</a:t>
            </a:r>
          </a:p>
          <a:p>
            <a:r>
              <a:rPr lang="en-US" dirty="0" smtClean="0"/>
              <a:t>You are a Distance Education student </a:t>
            </a:r>
          </a:p>
          <a:p>
            <a:r>
              <a:rPr lang="en-US" dirty="0" smtClean="0"/>
              <a:t>What do you need to  know about research?</a:t>
            </a:r>
          </a:p>
          <a:p>
            <a:r>
              <a:rPr lang="en-US" dirty="0" smtClean="0"/>
              <a:t>This tutorial will tell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3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Research is Not Alike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5"/>
            <a:ext cx="7662864" cy="343018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Not</a:t>
            </a:r>
            <a:r>
              <a:rPr lang="en-US" dirty="0" smtClean="0"/>
              <a:t> everything is </a:t>
            </a:r>
            <a:r>
              <a:rPr lang="en-US" b="1" dirty="0" smtClean="0"/>
              <a:t>available</a:t>
            </a:r>
            <a:r>
              <a:rPr lang="en-US" dirty="0" smtClean="0"/>
              <a:t> on the Internet</a:t>
            </a:r>
          </a:p>
          <a:p>
            <a:pPr lvl="1"/>
            <a:r>
              <a:rPr lang="en-US" dirty="0" smtClean="0"/>
              <a:t>There may be little or no relevant information on your topic.</a:t>
            </a:r>
          </a:p>
          <a:p>
            <a:r>
              <a:rPr lang="en-US" dirty="0" smtClean="0"/>
              <a:t>Research on the Internet </a:t>
            </a:r>
            <a:r>
              <a:rPr lang="en-US" b="1" dirty="0" smtClean="0"/>
              <a:t>takes time</a:t>
            </a:r>
            <a:r>
              <a:rPr lang="en-US" dirty="0" smtClean="0"/>
              <a:t>. All research does.</a:t>
            </a:r>
          </a:p>
          <a:p>
            <a:r>
              <a:rPr lang="en-US" b="1" dirty="0" smtClean="0"/>
              <a:t>Not</a:t>
            </a:r>
            <a:r>
              <a:rPr lang="en-US" dirty="0" smtClean="0"/>
              <a:t> everything on the internet is </a:t>
            </a:r>
            <a:r>
              <a:rPr lang="en-US" b="1" dirty="0" smtClean="0"/>
              <a:t>accurate, true, current</a:t>
            </a:r>
            <a:r>
              <a:rPr lang="en-US" dirty="0" smtClean="0"/>
              <a:t>, or </a:t>
            </a:r>
            <a:r>
              <a:rPr lang="en-US" b="1" dirty="0" smtClean="0"/>
              <a:t>reliable</a:t>
            </a:r>
          </a:p>
          <a:p>
            <a:r>
              <a:rPr lang="en-US" dirty="0" smtClean="0"/>
              <a:t>Information on the Internet is </a:t>
            </a:r>
            <a:r>
              <a:rPr lang="en-US" b="1" dirty="0" smtClean="0"/>
              <a:t>unstable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Broken links</a:t>
            </a:r>
          </a:p>
          <a:p>
            <a:pPr lvl="1"/>
            <a:r>
              <a:rPr lang="en-US" dirty="0" smtClean="0"/>
              <a:t>Altered or deleted information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6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Research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Scholarly Articles</a:t>
            </a:r>
          </a:p>
          <a:p>
            <a:r>
              <a:rPr lang="en-US" dirty="0" smtClean="0"/>
              <a:t>Popular News</a:t>
            </a:r>
          </a:p>
          <a:p>
            <a:r>
              <a:rPr lang="en-US" dirty="0" smtClean="0"/>
              <a:t>Opinions</a:t>
            </a:r>
          </a:p>
          <a:p>
            <a:r>
              <a:rPr lang="en-US" dirty="0" smtClean="0"/>
              <a:t>Images</a:t>
            </a:r>
          </a:p>
          <a:p>
            <a:r>
              <a:rPr lang="en-US" dirty="0" smtClean="0"/>
              <a:t>Blog Post</a:t>
            </a:r>
          </a:p>
          <a:p>
            <a:r>
              <a:rPr lang="en-US" dirty="0" smtClean="0"/>
              <a:t>Video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6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Recourses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Authority</a:t>
            </a:r>
          </a:p>
          <a:p>
            <a:r>
              <a:rPr lang="en-US" dirty="0" smtClean="0"/>
              <a:t>Affiliation</a:t>
            </a:r>
          </a:p>
          <a:p>
            <a:r>
              <a:rPr lang="en-US" dirty="0" smtClean="0"/>
              <a:t>Audience Level</a:t>
            </a:r>
          </a:p>
          <a:p>
            <a:r>
              <a:rPr lang="en-US" dirty="0" smtClean="0"/>
              <a:t>Currency</a:t>
            </a:r>
          </a:p>
          <a:p>
            <a:r>
              <a:rPr lang="en-US" dirty="0" smtClean="0"/>
              <a:t>Content Reliability/Accuracy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9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Googling</a:t>
            </a:r>
            <a:r>
              <a:rPr lang="en-US" dirty="0" smtClean="0"/>
              <a:t> It, Is Not Enough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is more than Googling it</a:t>
            </a:r>
          </a:p>
          <a:p>
            <a:r>
              <a:rPr lang="en-US" dirty="0" smtClean="0"/>
              <a:t>Key words are the Key</a:t>
            </a:r>
          </a:p>
          <a:p>
            <a:r>
              <a:rPr lang="en-US" dirty="0"/>
              <a:t>Not everything can be found on the internet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91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Words are the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>
                <a:hlinkClick r:id="rId2"/>
              </a:rPr>
              <a:t>https://www.onelook.com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to help locate key words</a:t>
            </a:r>
          </a:p>
          <a:p>
            <a:r>
              <a:rPr lang="en-US" dirty="0" smtClean="0"/>
              <a:t>Use Precise words for a precise topic</a:t>
            </a:r>
          </a:p>
          <a:p>
            <a:r>
              <a:rPr lang="en-US" dirty="0" smtClean="0"/>
              <a:t>Use more than one Internet search engines to do a keyword search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789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Reliable 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reliable statistics, articles and other information can be found on government and educational websites. These websites are easily identified because their domain names end in .</a:t>
            </a:r>
            <a:r>
              <a:rPr lang="en-US" dirty="0" err="1" smtClean="0"/>
              <a:t>edu</a:t>
            </a:r>
            <a:r>
              <a:rPr lang="en-US" dirty="0" smtClean="0"/>
              <a:t> or .gov.</a:t>
            </a:r>
          </a:p>
          <a:p>
            <a:r>
              <a:rPr lang="en-US" smtClean="0"/>
              <a:t>Subscribe </a:t>
            </a:r>
            <a:r>
              <a:rPr lang="en-US" dirty="0" smtClean="0"/>
              <a:t>to RSS Feeds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Search Engines / Academic Journals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</a:t>
            </a:r>
            <a:r>
              <a:rPr lang="en-US" dirty="0"/>
              <a:t>Scholar http://scholar.google.com/</a:t>
            </a:r>
          </a:p>
          <a:p>
            <a:r>
              <a:rPr lang="en-US" dirty="0"/>
              <a:t>MSN Live Academic http://academic.live.com/</a:t>
            </a:r>
          </a:p>
          <a:p>
            <a:r>
              <a:rPr lang="en-US" dirty="0"/>
              <a:t>INFOMINE http://infomine.ucr.edu/</a:t>
            </a:r>
          </a:p>
          <a:p>
            <a:r>
              <a:rPr lang="en-US" dirty="0"/>
              <a:t>Resource Discovery Network http://www.rdn.ac.uk/</a:t>
            </a:r>
          </a:p>
          <a:p>
            <a:r>
              <a:rPr lang="en-US" dirty="0"/>
              <a:t>SearchEdu.com http://www.searchedu.com/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Engines…continued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For Books:</a:t>
            </a:r>
            <a:endParaRPr lang="en-US" dirty="0"/>
          </a:p>
          <a:p>
            <a:r>
              <a:rPr lang="en-US" dirty="0"/>
              <a:t>A9 http://a9.com/-/home.jsp?nc=1</a:t>
            </a:r>
          </a:p>
          <a:p>
            <a:r>
              <a:rPr lang="en-US" dirty="0"/>
              <a:t>Google Books Search http://books.google.com/</a:t>
            </a:r>
          </a:p>
          <a:p>
            <a:r>
              <a:rPr lang="en-US" b="1" dirty="0"/>
              <a:t>For a broad search of the Web:</a:t>
            </a:r>
            <a:endParaRPr lang="en-US" dirty="0"/>
          </a:p>
          <a:p>
            <a:r>
              <a:rPr lang="en-US" dirty="0" err="1"/>
              <a:t>ixquick</a:t>
            </a:r>
            <a:r>
              <a:rPr lang="en-US" dirty="0"/>
              <a:t> http://ixquick.com/</a:t>
            </a:r>
          </a:p>
          <a:p>
            <a:r>
              <a:rPr lang="en-US" b="1" dirty="0"/>
              <a:t>For general information:</a:t>
            </a:r>
            <a:endParaRPr lang="en-US" dirty="0"/>
          </a:p>
          <a:p>
            <a:r>
              <a:rPr lang="en-US" dirty="0"/>
              <a:t>msn Encarta http://encarta.msn.com/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Engines…continued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 create a works cited page:</a:t>
            </a:r>
            <a:endParaRPr lang="en-US" dirty="0"/>
          </a:p>
          <a:p>
            <a:r>
              <a:rPr lang="en-US" dirty="0"/>
              <a:t>Son of Citation Machine http://citationmachine.net/</a:t>
            </a:r>
          </a:p>
          <a:p>
            <a:r>
              <a:rPr lang="en-US" dirty="0"/>
              <a:t>Student </a:t>
            </a:r>
            <a:r>
              <a:rPr lang="en-US" dirty="0" err="1"/>
              <a:t>abc</a:t>
            </a:r>
            <a:r>
              <a:rPr lang="en-US" dirty="0"/>
              <a:t> http://www.studentabc.com/citation_machine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4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Five YouTube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Using Google Scholar and other Google resources for education</a:t>
            </a:r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How to Best Use Google for Research &amp; Term Papers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3"/>
              </a:rPr>
              <a:t>Finding online sources for your research paper</a:t>
            </a:r>
            <a:r>
              <a:rPr lang="en-US" dirty="0" smtClean="0"/>
              <a:t>  </a:t>
            </a:r>
          </a:p>
          <a:p>
            <a:r>
              <a:rPr lang="en-US" dirty="0" smtClean="0">
                <a:hlinkClick r:id="rId4"/>
              </a:rPr>
              <a:t>Free Research Databases | Free Academic Databases | EBSCO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How to Find Scholarly Articles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03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research can be overwhelming</a:t>
            </a:r>
            <a:r>
              <a:rPr lang="mr-IN" dirty="0" smtClean="0"/>
              <a:t>…</a:t>
            </a:r>
            <a:r>
              <a:rPr lang="en-US" dirty="0" smtClean="0"/>
              <a:t>limit your resources. </a:t>
            </a:r>
          </a:p>
          <a:p>
            <a:r>
              <a:rPr lang="en-US" dirty="0" smtClean="0"/>
              <a:t>Learn how to use Google Scholar</a:t>
            </a:r>
          </a:p>
          <a:p>
            <a:r>
              <a:rPr lang="en-US" dirty="0" smtClean="0"/>
              <a:t>Find verifiable authentic resources</a:t>
            </a:r>
          </a:p>
          <a:p>
            <a:r>
              <a:rPr lang="en-US" dirty="0" smtClean="0"/>
              <a:t>Avoid Wikipedia</a:t>
            </a:r>
          </a:p>
          <a:p>
            <a:r>
              <a:rPr lang="en-US" dirty="0" smtClean="0"/>
              <a:t>Use sources that are as current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522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420</TotalTime>
  <Words>466</Words>
  <Application>Microsoft Macintosh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Genesis</vt:lpstr>
      <vt:lpstr>How to Effectively Research Using the Web</vt:lpstr>
      <vt:lpstr>The Premise</vt:lpstr>
      <vt:lpstr>All Research is Not Alike</vt:lpstr>
      <vt:lpstr>Types of Research Tools</vt:lpstr>
      <vt:lpstr>Evaluating Recourses</vt:lpstr>
      <vt:lpstr>Googling It, Is Not Enough</vt:lpstr>
      <vt:lpstr>Key Words are the Key</vt:lpstr>
      <vt:lpstr>What is a Reliable Source?</vt:lpstr>
      <vt:lpstr>Search Engines / Academic Journals</vt:lpstr>
      <vt:lpstr>Search Engines…continued</vt:lpstr>
      <vt:lpstr>Search Engines…continued</vt:lpstr>
      <vt:lpstr> Five YouTube Resources</vt:lpstr>
      <vt:lpstr>Top Tips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Effectively Research Using the Web</dc:title>
  <dc:creator>apple</dc:creator>
  <cp:lastModifiedBy>apple</cp:lastModifiedBy>
  <cp:revision>20</cp:revision>
  <dcterms:created xsi:type="dcterms:W3CDTF">2018-04-15T10:10:57Z</dcterms:created>
  <dcterms:modified xsi:type="dcterms:W3CDTF">2020-03-22T20:42:16Z</dcterms:modified>
</cp:coreProperties>
</file>